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5"/>
  </p:notesMasterIdLst>
  <p:handoutMasterIdLst>
    <p:handoutMasterId r:id="rId106"/>
  </p:handoutMasterIdLst>
  <p:sldIdLst>
    <p:sldId id="485" r:id="rId2"/>
    <p:sldId id="503" r:id="rId3"/>
    <p:sldId id="515" r:id="rId4"/>
    <p:sldId id="504" r:id="rId5"/>
    <p:sldId id="516" r:id="rId6"/>
    <p:sldId id="517" r:id="rId7"/>
    <p:sldId id="519" r:id="rId8"/>
    <p:sldId id="518"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6" r:id="rId25"/>
    <p:sldId id="535" r:id="rId26"/>
    <p:sldId id="537" r:id="rId27"/>
    <p:sldId id="538" r:id="rId28"/>
    <p:sldId id="539" r:id="rId29"/>
    <p:sldId id="540" r:id="rId30"/>
    <p:sldId id="541" r:id="rId31"/>
    <p:sldId id="542" r:id="rId32"/>
    <p:sldId id="543" r:id="rId33"/>
    <p:sldId id="544" r:id="rId34"/>
    <p:sldId id="545" r:id="rId35"/>
    <p:sldId id="546" r:id="rId36"/>
    <p:sldId id="547" r:id="rId37"/>
    <p:sldId id="549" r:id="rId38"/>
    <p:sldId id="548" r:id="rId39"/>
    <p:sldId id="550" r:id="rId40"/>
    <p:sldId id="551" r:id="rId41"/>
    <p:sldId id="552" r:id="rId42"/>
    <p:sldId id="553" r:id="rId43"/>
    <p:sldId id="557" r:id="rId44"/>
    <p:sldId id="554" r:id="rId45"/>
    <p:sldId id="555" r:id="rId46"/>
    <p:sldId id="556" r:id="rId47"/>
    <p:sldId id="558" r:id="rId48"/>
    <p:sldId id="559" r:id="rId49"/>
    <p:sldId id="560" r:id="rId50"/>
    <p:sldId id="561" r:id="rId51"/>
    <p:sldId id="562" r:id="rId52"/>
    <p:sldId id="563" r:id="rId53"/>
    <p:sldId id="505" r:id="rId54"/>
    <p:sldId id="564" r:id="rId55"/>
    <p:sldId id="565" r:id="rId56"/>
    <p:sldId id="566" r:id="rId57"/>
    <p:sldId id="506" r:id="rId58"/>
    <p:sldId id="567" r:id="rId59"/>
    <p:sldId id="568" r:id="rId60"/>
    <p:sldId id="569" r:id="rId61"/>
    <p:sldId id="570" r:id="rId62"/>
    <p:sldId id="571" r:id="rId63"/>
    <p:sldId id="572" r:id="rId64"/>
    <p:sldId id="573" r:id="rId65"/>
    <p:sldId id="575" r:id="rId66"/>
    <p:sldId id="574" r:id="rId67"/>
    <p:sldId id="576" r:id="rId68"/>
    <p:sldId id="578" r:id="rId69"/>
    <p:sldId id="577" r:id="rId70"/>
    <p:sldId id="579" r:id="rId71"/>
    <p:sldId id="580" r:id="rId72"/>
    <p:sldId id="581" r:id="rId73"/>
    <p:sldId id="582" r:id="rId74"/>
    <p:sldId id="583" r:id="rId75"/>
    <p:sldId id="584" r:id="rId76"/>
    <p:sldId id="585" r:id="rId77"/>
    <p:sldId id="586" r:id="rId78"/>
    <p:sldId id="587" r:id="rId79"/>
    <p:sldId id="588" r:id="rId80"/>
    <p:sldId id="589" r:id="rId81"/>
    <p:sldId id="590" r:id="rId82"/>
    <p:sldId id="591" r:id="rId83"/>
    <p:sldId id="592" r:id="rId84"/>
    <p:sldId id="593" r:id="rId85"/>
    <p:sldId id="594" r:id="rId86"/>
    <p:sldId id="595" r:id="rId87"/>
    <p:sldId id="596" r:id="rId88"/>
    <p:sldId id="597" r:id="rId89"/>
    <p:sldId id="598" r:id="rId90"/>
    <p:sldId id="599" r:id="rId91"/>
    <p:sldId id="600" r:id="rId92"/>
    <p:sldId id="601" r:id="rId93"/>
    <p:sldId id="602" r:id="rId94"/>
    <p:sldId id="603" r:id="rId95"/>
    <p:sldId id="604" r:id="rId96"/>
    <p:sldId id="605" r:id="rId97"/>
    <p:sldId id="606" r:id="rId98"/>
    <p:sldId id="607" r:id="rId99"/>
    <p:sldId id="608" r:id="rId100"/>
    <p:sldId id="609" r:id="rId101"/>
    <p:sldId id="610" r:id="rId102"/>
    <p:sldId id="611" r:id="rId103"/>
    <p:sldId id="469" r:id="rId104"/>
  </p:sldIdLst>
  <p:sldSz cx="9144000" cy="5143500" type="screen16x9"/>
  <p:notesSz cx="6858000" cy="9144000"/>
  <p:custDataLst>
    <p:tags r:id="rId107"/>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yixuan" initials="ly" lastIdx="4" clrIdx="0">
    <p:extLst>
      <p:ext uri="{19B8F6BF-5375-455C-9EA6-DF929625EA0E}">
        <p15:presenceInfo xmlns:p15="http://schemas.microsoft.com/office/powerpoint/2012/main" userId="2f0f5c60756ca1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4F10"/>
    <a:srgbClr val="071F65"/>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494" autoAdjust="0"/>
  </p:normalViewPr>
  <p:slideViewPr>
    <p:cSldViewPr snapToGrid="0" snapToObjects="1">
      <p:cViewPr varScale="1">
        <p:scale>
          <a:sx n="104" d="100"/>
          <a:sy n="104" d="100"/>
        </p:scale>
        <p:origin x="878" y="82"/>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gs" Target="tags/tag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t>2022/10/20</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t>2022/10/20</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10</a:t>
            </a:fld>
            <a:endParaRPr kumimoji="1" lang="zh-CN" altLang="en-US"/>
          </a:p>
        </p:txBody>
      </p:sp>
    </p:spTree>
    <p:extLst>
      <p:ext uri="{BB962C8B-B14F-4D97-AF65-F5344CB8AC3E}">
        <p14:creationId xmlns:p14="http://schemas.microsoft.com/office/powerpoint/2010/main" val="7362066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100</a:t>
            </a:fld>
            <a:endParaRPr kumimoji="1" lang="zh-CN" altLang="en-US"/>
          </a:p>
        </p:txBody>
      </p:sp>
    </p:spTree>
    <p:extLst>
      <p:ext uri="{BB962C8B-B14F-4D97-AF65-F5344CB8AC3E}">
        <p14:creationId xmlns:p14="http://schemas.microsoft.com/office/powerpoint/2010/main" val="2231111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101</a:t>
            </a:fld>
            <a:endParaRPr kumimoji="1" lang="zh-CN" altLang="en-US"/>
          </a:p>
        </p:txBody>
      </p:sp>
    </p:spTree>
    <p:extLst>
      <p:ext uri="{BB962C8B-B14F-4D97-AF65-F5344CB8AC3E}">
        <p14:creationId xmlns:p14="http://schemas.microsoft.com/office/powerpoint/2010/main" val="23494034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102</a:t>
            </a:fld>
            <a:endParaRPr kumimoji="1" lang="zh-CN" altLang="en-US"/>
          </a:p>
        </p:txBody>
      </p:sp>
    </p:spTree>
    <p:extLst>
      <p:ext uri="{BB962C8B-B14F-4D97-AF65-F5344CB8AC3E}">
        <p14:creationId xmlns:p14="http://schemas.microsoft.com/office/powerpoint/2010/main" val="21396833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103</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11</a:t>
            </a:fld>
            <a:endParaRPr kumimoji="1" lang="zh-CN" altLang="en-US"/>
          </a:p>
        </p:txBody>
      </p:sp>
    </p:spTree>
    <p:extLst>
      <p:ext uri="{BB962C8B-B14F-4D97-AF65-F5344CB8AC3E}">
        <p14:creationId xmlns:p14="http://schemas.microsoft.com/office/powerpoint/2010/main" val="179630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12</a:t>
            </a:fld>
            <a:endParaRPr kumimoji="1" lang="zh-CN" altLang="en-US"/>
          </a:p>
        </p:txBody>
      </p:sp>
    </p:spTree>
    <p:extLst>
      <p:ext uri="{BB962C8B-B14F-4D97-AF65-F5344CB8AC3E}">
        <p14:creationId xmlns:p14="http://schemas.microsoft.com/office/powerpoint/2010/main" val="1014126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13</a:t>
            </a:fld>
            <a:endParaRPr kumimoji="1" lang="zh-CN" altLang="en-US"/>
          </a:p>
        </p:txBody>
      </p:sp>
    </p:spTree>
    <p:extLst>
      <p:ext uri="{BB962C8B-B14F-4D97-AF65-F5344CB8AC3E}">
        <p14:creationId xmlns:p14="http://schemas.microsoft.com/office/powerpoint/2010/main" val="416287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14</a:t>
            </a:fld>
            <a:endParaRPr kumimoji="1" lang="zh-CN" altLang="en-US"/>
          </a:p>
        </p:txBody>
      </p:sp>
    </p:spTree>
    <p:extLst>
      <p:ext uri="{BB962C8B-B14F-4D97-AF65-F5344CB8AC3E}">
        <p14:creationId xmlns:p14="http://schemas.microsoft.com/office/powerpoint/2010/main" val="400642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15</a:t>
            </a:fld>
            <a:endParaRPr kumimoji="1" lang="zh-CN" altLang="en-US"/>
          </a:p>
        </p:txBody>
      </p:sp>
    </p:spTree>
    <p:extLst>
      <p:ext uri="{BB962C8B-B14F-4D97-AF65-F5344CB8AC3E}">
        <p14:creationId xmlns:p14="http://schemas.microsoft.com/office/powerpoint/2010/main" val="183775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16</a:t>
            </a:fld>
            <a:endParaRPr kumimoji="1" lang="zh-CN" altLang="en-US"/>
          </a:p>
        </p:txBody>
      </p:sp>
    </p:spTree>
    <p:extLst>
      <p:ext uri="{BB962C8B-B14F-4D97-AF65-F5344CB8AC3E}">
        <p14:creationId xmlns:p14="http://schemas.microsoft.com/office/powerpoint/2010/main" val="4064119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17</a:t>
            </a:fld>
            <a:endParaRPr kumimoji="1" lang="zh-CN" altLang="en-US"/>
          </a:p>
        </p:txBody>
      </p:sp>
    </p:spTree>
    <p:extLst>
      <p:ext uri="{BB962C8B-B14F-4D97-AF65-F5344CB8AC3E}">
        <p14:creationId xmlns:p14="http://schemas.microsoft.com/office/powerpoint/2010/main" val="3885057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18</a:t>
            </a:fld>
            <a:endParaRPr kumimoji="1" lang="zh-CN" altLang="en-US"/>
          </a:p>
        </p:txBody>
      </p:sp>
    </p:spTree>
    <p:extLst>
      <p:ext uri="{BB962C8B-B14F-4D97-AF65-F5344CB8AC3E}">
        <p14:creationId xmlns:p14="http://schemas.microsoft.com/office/powerpoint/2010/main" val="227385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19</a:t>
            </a:fld>
            <a:endParaRPr kumimoji="1" lang="zh-CN" altLang="en-US"/>
          </a:p>
        </p:txBody>
      </p:sp>
    </p:spTree>
    <p:extLst>
      <p:ext uri="{BB962C8B-B14F-4D97-AF65-F5344CB8AC3E}">
        <p14:creationId xmlns:p14="http://schemas.microsoft.com/office/powerpoint/2010/main" val="745437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a:t>
            </a:fld>
            <a:endParaRPr kumimoji="1" lang="zh-CN" altLang="en-US"/>
          </a:p>
        </p:txBody>
      </p:sp>
    </p:spTree>
    <p:extLst>
      <p:ext uri="{BB962C8B-B14F-4D97-AF65-F5344CB8AC3E}">
        <p14:creationId xmlns:p14="http://schemas.microsoft.com/office/powerpoint/2010/main" val="1209929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20</a:t>
            </a:fld>
            <a:endParaRPr kumimoji="1" lang="zh-CN" altLang="en-US"/>
          </a:p>
        </p:txBody>
      </p:sp>
    </p:spTree>
    <p:extLst>
      <p:ext uri="{BB962C8B-B14F-4D97-AF65-F5344CB8AC3E}">
        <p14:creationId xmlns:p14="http://schemas.microsoft.com/office/powerpoint/2010/main" val="2226125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21</a:t>
            </a:fld>
            <a:endParaRPr kumimoji="1" lang="zh-CN" altLang="en-US"/>
          </a:p>
        </p:txBody>
      </p:sp>
    </p:spTree>
    <p:extLst>
      <p:ext uri="{BB962C8B-B14F-4D97-AF65-F5344CB8AC3E}">
        <p14:creationId xmlns:p14="http://schemas.microsoft.com/office/powerpoint/2010/main" val="359675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22</a:t>
            </a:fld>
            <a:endParaRPr kumimoji="1" lang="zh-CN" altLang="en-US"/>
          </a:p>
        </p:txBody>
      </p:sp>
    </p:spTree>
    <p:extLst>
      <p:ext uri="{BB962C8B-B14F-4D97-AF65-F5344CB8AC3E}">
        <p14:creationId xmlns:p14="http://schemas.microsoft.com/office/powerpoint/2010/main" val="9189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23</a:t>
            </a:fld>
            <a:endParaRPr kumimoji="1" lang="zh-CN" altLang="en-US"/>
          </a:p>
        </p:txBody>
      </p:sp>
    </p:spTree>
    <p:extLst>
      <p:ext uri="{BB962C8B-B14F-4D97-AF65-F5344CB8AC3E}">
        <p14:creationId xmlns:p14="http://schemas.microsoft.com/office/powerpoint/2010/main" val="3262704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24</a:t>
            </a:fld>
            <a:endParaRPr kumimoji="1" lang="zh-CN" altLang="en-US"/>
          </a:p>
        </p:txBody>
      </p:sp>
    </p:spTree>
    <p:extLst>
      <p:ext uri="{BB962C8B-B14F-4D97-AF65-F5344CB8AC3E}">
        <p14:creationId xmlns:p14="http://schemas.microsoft.com/office/powerpoint/2010/main" val="1515609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25</a:t>
            </a:fld>
            <a:endParaRPr kumimoji="1" lang="zh-CN" altLang="en-US"/>
          </a:p>
        </p:txBody>
      </p:sp>
    </p:spTree>
    <p:extLst>
      <p:ext uri="{BB962C8B-B14F-4D97-AF65-F5344CB8AC3E}">
        <p14:creationId xmlns:p14="http://schemas.microsoft.com/office/powerpoint/2010/main" val="2065023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26</a:t>
            </a:fld>
            <a:endParaRPr kumimoji="1" lang="zh-CN" altLang="en-US"/>
          </a:p>
        </p:txBody>
      </p:sp>
    </p:spTree>
    <p:extLst>
      <p:ext uri="{BB962C8B-B14F-4D97-AF65-F5344CB8AC3E}">
        <p14:creationId xmlns:p14="http://schemas.microsoft.com/office/powerpoint/2010/main" val="273331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27</a:t>
            </a:fld>
            <a:endParaRPr kumimoji="1" lang="zh-CN" altLang="en-US"/>
          </a:p>
        </p:txBody>
      </p:sp>
    </p:spTree>
    <p:extLst>
      <p:ext uri="{BB962C8B-B14F-4D97-AF65-F5344CB8AC3E}">
        <p14:creationId xmlns:p14="http://schemas.microsoft.com/office/powerpoint/2010/main" val="778067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28</a:t>
            </a:fld>
            <a:endParaRPr kumimoji="1" lang="zh-CN" altLang="en-US"/>
          </a:p>
        </p:txBody>
      </p:sp>
    </p:spTree>
    <p:extLst>
      <p:ext uri="{BB962C8B-B14F-4D97-AF65-F5344CB8AC3E}">
        <p14:creationId xmlns:p14="http://schemas.microsoft.com/office/powerpoint/2010/main" val="4184041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29</a:t>
            </a:fld>
            <a:endParaRPr kumimoji="1" lang="zh-CN" altLang="en-US"/>
          </a:p>
        </p:txBody>
      </p:sp>
    </p:spTree>
    <p:extLst>
      <p:ext uri="{BB962C8B-B14F-4D97-AF65-F5344CB8AC3E}">
        <p14:creationId xmlns:p14="http://schemas.microsoft.com/office/powerpoint/2010/main" val="3942619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a:t>
            </a:fld>
            <a:endParaRPr kumimoji="1" lang="zh-CN" altLang="en-US"/>
          </a:p>
        </p:txBody>
      </p:sp>
    </p:spTree>
    <p:extLst>
      <p:ext uri="{BB962C8B-B14F-4D97-AF65-F5344CB8AC3E}">
        <p14:creationId xmlns:p14="http://schemas.microsoft.com/office/powerpoint/2010/main" val="1758682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30</a:t>
            </a:fld>
            <a:endParaRPr kumimoji="1" lang="zh-CN" altLang="en-US"/>
          </a:p>
        </p:txBody>
      </p:sp>
    </p:spTree>
    <p:extLst>
      <p:ext uri="{BB962C8B-B14F-4D97-AF65-F5344CB8AC3E}">
        <p14:creationId xmlns:p14="http://schemas.microsoft.com/office/powerpoint/2010/main" val="1303397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31</a:t>
            </a:fld>
            <a:endParaRPr kumimoji="1" lang="zh-CN" altLang="en-US"/>
          </a:p>
        </p:txBody>
      </p:sp>
    </p:spTree>
    <p:extLst>
      <p:ext uri="{BB962C8B-B14F-4D97-AF65-F5344CB8AC3E}">
        <p14:creationId xmlns:p14="http://schemas.microsoft.com/office/powerpoint/2010/main" val="495129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32</a:t>
            </a:fld>
            <a:endParaRPr kumimoji="1" lang="zh-CN" altLang="en-US"/>
          </a:p>
        </p:txBody>
      </p:sp>
    </p:spTree>
    <p:extLst>
      <p:ext uri="{BB962C8B-B14F-4D97-AF65-F5344CB8AC3E}">
        <p14:creationId xmlns:p14="http://schemas.microsoft.com/office/powerpoint/2010/main" val="802223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33</a:t>
            </a:fld>
            <a:endParaRPr kumimoji="1" lang="zh-CN" altLang="en-US"/>
          </a:p>
        </p:txBody>
      </p:sp>
    </p:spTree>
    <p:extLst>
      <p:ext uri="{BB962C8B-B14F-4D97-AF65-F5344CB8AC3E}">
        <p14:creationId xmlns:p14="http://schemas.microsoft.com/office/powerpoint/2010/main" val="3317462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34</a:t>
            </a:fld>
            <a:endParaRPr kumimoji="1" lang="zh-CN" altLang="en-US"/>
          </a:p>
        </p:txBody>
      </p:sp>
    </p:spTree>
    <p:extLst>
      <p:ext uri="{BB962C8B-B14F-4D97-AF65-F5344CB8AC3E}">
        <p14:creationId xmlns:p14="http://schemas.microsoft.com/office/powerpoint/2010/main" val="3864505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35</a:t>
            </a:fld>
            <a:endParaRPr kumimoji="1" lang="zh-CN" altLang="en-US"/>
          </a:p>
        </p:txBody>
      </p:sp>
    </p:spTree>
    <p:extLst>
      <p:ext uri="{BB962C8B-B14F-4D97-AF65-F5344CB8AC3E}">
        <p14:creationId xmlns:p14="http://schemas.microsoft.com/office/powerpoint/2010/main" val="2160681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36</a:t>
            </a:fld>
            <a:endParaRPr kumimoji="1" lang="zh-CN" altLang="en-US"/>
          </a:p>
        </p:txBody>
      </p:sp>
    </p:spTree>
    <p:extLst>
      <p:ext uri="{BB962C8B-B14F-4D97-AF65-F5344CB8AC3E}">
        <p14:creationId xmlns:p14="http://schemas.microsoft.com/office/powerpoint/2010/main" val="1239831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37</a:t>
            </a:fld>
            <a:endParaRPr kumimoji="1" lang="zh-CN" altLang="en-US"/>
          </a:p>
        </p:txBody>
      </p:sp>
    </p:spTree>
    <p:extLst>
      <p:ext uri="{BB962C8B-B14F-4D97-AF65-F5344CB8AC3E}">
        <p14:creationId xmlns:p14="http://schemas.microsoft.com/office/powerpoint/2010/main" val="3157138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38</a:t>
            </a:fld>
            <a:endParaRPr kumimoji="1" lang="zh-CN" altLang="en-US"/>
          </a:p>
        </p:txBody>
      </p:sp>
    </p:spTree>
    <p:extLst>
      <p:ext uri="{BB962C8B-B14F-4D97-AF65-F5344CB8AC3E}">
        <p14:creationId xmlns:p14="http://schemas.microsoft.com/office/powerpoint/2010/main" val="4212534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39</a:t>
            </a:fld>
            <a:endParaRPr kumimoji="1" lang="zh-CN" altLang="en-US"/>
          </a:p>
        </p:txBody>
      </p:sp>
    </p:spTree>
    <p:extLst>
      <p:ext uri="{BB962C8B-B14F-4D97-AF65-F5344CB8AC3E}">
        <p14:creationId xmlns:p14="http://schemas.microsoft.com/office/powerpoint/2010/main" val="3969703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a:t>
            </a:fld>
            <a:endParaRPr kumimoji="1" lang="zh-CN" altLang="en-US"/>
          </a:p>
        </p:txBody>
      </p:sp>
    </p:spTree>
    <p:extLst>
      <p:ext uri="{BB962C8B-B14F-4D97-AF65-F5344CB8AC3E}">
        <p14:creationId xmlns:p14="http://schemas.microsoft.com/office/powerpoint/2010/main" val="1698232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40</a:t>
            </a:fld>
            <a:endParaRPr kumimoji="1" lang="zh-CN" altLang="en-US"/>
          </a:p>
        </p:txBody>
      </p:sp>
    </p:spTree>
    <p:extLst>
      <p:ext uri="{BB962C8B-B14F-4D97-AF65-F5344CB8AC3E}">
        <p14:creationId xmlns:p14="http://schemas.microsoft.com/office/powerpoint/2010/main" val="3615966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41</a:t>
            </a:fld>
            <a:endParaRPr kumimoji="1" lang="zh-CN" altLang="en-US"/>
          </a:p>
        </p:txBody>
      </p:sp>
    </p:spTree>
    <p:extLst>
      <p:ext uri="{BB962C8B-B14F-4D97-AF65-F5344CB8AC3E}">
        <p14:creationId xmlns:p14="http://schemas.microsoft.com/office/powerpoint/2010/main" val="874826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42</a:t>
            </a:fld>
            <a:endParaRPr kumimoji="1" lang="zh-CN" altLang="en-US"/>
          </a:p>
        </p:txBody>
      </p:sp>
    </p:spTree>
    <p:extLst>
      <p:ext uri="{BB962C8B-B14F-4D97-AF65-F5344CB8AC3E}">
        <p14:creationId xmlns:p14="http://schemas.microsoft.com/office/powerpoint/2010/main" val="666143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43</a:t>
            </a:fld>
            <a:endParaRPr kumimoji="1" lang="zh-CN" altLang="en-US"/>
          </a:p>
        </p:txBody>
      </p:sp>
    </p:spTree>
    <p:extLst>
      <p:ext uri="{BB962C8B-B14F-4D97-AF65-F5344CB8AC3E}">
        <p14:creationId xmlns:p14="http://schemas.microsoft.com/office/powerpoint/2010/main" val="457097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44</a:t>
            </a:fld>
            <a:endParaRPr kumimoji="1" lang="zh-CN" altLang="en-US"/>
          </a:p>
        </p:txBody>
      </p:sp>
    </p:spTree>
    <p:extLst>
      <p:ext uri="{BB962C8B-B14F-4D97-AF65-F5344CB8AC3E}">
        <p14:creationId xmlns:p14="http://schemas.microsoft.com/office/powerpoint/2010/main" val="327638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45</a:t>
            </a:fld>
            <a:endParaRPr kumimoji="1" lang="zh-CN" altLang="en-US"/>
          </a:p>
        </p:txBody>
      </p:sp>
    </p:spTree>
    <p:extLst>
      <p:ext uri="{BB962C8B-B14F-4D97-AF65-F5344CB8AC3E}">
        <p14:creationId xmlns:p14="http://schemas.microsoft.com/office/powerpoint/2010/main" val="3103930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46</a:t>
            </a:fld>
            <a:endParaRPr kumimoji="1" lang="zh-CN" altLang="en-US"/>
          </a:p>
        </p:txBody>
      </p:sp>
    </p:spTree>
    <p:extLst>
      <p:ext uri="{BB962C8B-B14F-4D97-AF65-F5344CB8AC3E}">
        <p14:creationId xmlns:p14="http://schemas.microsoft.com/office/powerpoint/2010/main" val="10629741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47</a:t>
            </a:fld>
            <a:endParaRPr kumimoji="1" lang="zh-CN" altLang="en-US"/>
          </a:p>
        </p:txBody>
      </p:sp>
    </p:spTree>
    <p:extLst>
      <p:ext uri="{BB962C8B-B14F-4D97-AF65-F5344CB8AC3E}">
        <p14:creationId xmlns:p14="http://schemas.microsoft.com/office/powerpoint/2010/main" val="297772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48</a:t>
            </a:fld>
            <a:endParaRPr kumimoji="1" lang="zh-CN" altLang="en-US"/>
          </a:p>
        </p:txBody>
      </p:sp>
    </p:spTree>
    <p:extLst>
      <p:ext uri="{BB962C8B-B14F-4D97-AF65-F5344CB8AC3E}">
        <p14:creationId xmlns:p14="http://schemas.microsoft.com/office/powerpoint/2010/main" val="4101621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49</a:t>
            </a:fld>
            <a:endParaRPr kumimoji="1" lang="zh-CN" altLang="en-US"/>
          </a:p>
        </p:txBody>
      </p:sp>
    </p:spTree>
    <p:extLst>
      <p:ext uri="{BB962C8B-B14F-4D97-AF65-F5344CB8AC3E}">
        <p14:creationId xmlns:p14="http://schemas.microsoft.com/office/powerpoint/2010/main" val="227415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a:t>
            </a:fld>
            <a:endParaRPr kumimoji="1" lang="zh-CN" altLang="en-US"/>
          </a:p>
        </p:txBody>
      </p:sp>
    </p:spTree>
    <p:extLst>
      <p:ext uri="{BB962C8B-B14F-4D97-AF65-F5344CB8AC3E}">
        <p14:creationId xmlns:p14="http://schemas.microsoft.com/office/powerpoint/2010/main" val="2772270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50</a:t>
            </a:fld>
            <a:endParaRPr kumimoji="1" lang="zh-CN" altLang="en-US"/>
          </a:p>
        </p:txBody>
      </p:sp>
    </p:spTree>
    <p:extLst>
      <p:ext uri="{BB962C8B-B14F-4D97-AF65-F5344CB8AC3E}">
        <p14:creationId xmlns:p14="http://schemas.microsoft.com/office/powerpoint/2010/main" val="2923541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51</a:t>
            </a:fld>
            <a:endParaRPr kumimoji="1" lang="zh-CN" altLang="en-US"/>
          </a:p>
        </p:txBody>
      </p:sp>
    </p:spTree>
    <p:extLst>
      <p:ext uri="{BB962C8B-B14F-4D97-AF65-F5344CB8AC3E}">
        <p14:creationId xmlns:p14="http://schemas.microsoft.com/office/powerpoint/2010/main" val="7299058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52</a:t>
            </a:fld>
            <a:endParaRPr kumimoji="1" lang="zh-CN" altLang="en-US"/>
          </a:p>
        </p:txBody>
      </p:sp>
    </p:spTree>
    <p:extLst>
      <p:ext uri="{BB962C8B-B14F-4D97-AF65-F5344CB8AC3E}">
        <p14:creationId xmlns:p14="http://schemas.microsoft.com/office/powerpoint/2010/main" val="36111799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53</a:t>
            </a:fld>
            <a:endParaRPr kumimoji="1" lang="zh-CN" altLang="en-US"/>
          </a:p>
        </p:txBody>
      </p:sp>
    </p:spTree>
    <p:extLst>
      <p:ext uri="{BB962C8B-B14F-4D97-AF65-F5344CB8AC3E}">
        <p14:creationId xmlns:p14="http://schemas.microsoft.com/office/powerpoint/2010/main" val="1603594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54</a:t>
            </a:fld>
            <a:endParaRPr kumimoji="1" lang="zh-CN" altLang="en-US"/>
          </a:p>
        </p:txBody>
      </p:sp>
    </p:spTree>
    <p:extLst>
      <p:ext uri="{BB962C8B-B14F-4D97-AF65-F5344CB8AC3E}">
        <p14:creationId xmlns:p14="http://schemas.microsoft.com/office/powerpoint/2010/main" val="29355301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55</a:t>
            </a:fld>
            <a:endParaRPr kumimoji="1" lang="zh-CN" altLang="en-US"/>
          </a:p>
        </p:txBody>
      </p:sp>
    </p:spTree>
    <p:extLst>
      <p:ext uri="{BB962C8B-B14F-4D97-AF65-F5344CB8AC3E}">
        <p14:creationId xmlns:p14="http://schemas.microsoft.com/office/powerpoint/2010/main" val="14152736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56</a:t>
            </a:fld>
            <a:endParaRPr kumimoji="1" lang="zh-CN" altLang="en-US"/>
          </a:p>
        </p:txBody>
      </p:sp>
    </p:spTree>
    <p:extLst>
      <p:ext uri="{BB962C8B-B14F-4D97-AF65-F5344CB8AC3E}">
        <p14:creationId xmlns:p14="http://schemas.microsoft.com/office/powerpoint/2010/main" val="2168530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57</a:t>
            </a:fld>
            <a:endParaRPr kumimoji="1" lang="zh-CN" altLang="en-US"/>
          </a:p>
        </p:txBody>
      </p:sp>
    </p:spTree>
    <p:extLst>
      <p:ext uri="{BB962C8B-B14F-4D97-AF65-F5344CB8AC3E}">
        <p14:creationId xmlns:p14="http://schemas.microsoft.com/office/powerpoint/2010/main" val="1768902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58</a:t>
            </a:fld>
            <a:endParaRPr kumimoji="1" lang="zh-CN" altLang="en-US"/>
          </a:p>
        </p:txBody>
      </p:sp>
    </p:spTree>
    <p:extLst>
      <p:ext uri="{BB962C8B-B14F-4D97-AF65-F5344CB8AC3E}">
        <p14:creationId xmlns:p14="http://schemas.microsoft.com/office/powerpoint/2010/main" val="21743843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59</a:t>
            </a:fld>
            <a:endParaRPr kumimoji="1" lang="zh-CN" altLang="en-US"/>
          </a:p>
        </p:txBody>
      </p:sp>
    </p:spTree>
    <p:extLst>
      <p:ext uri="{BB962C8B-B14F-4D97-AF65-F5344CB8AC3E}">
        <p14:creationId xmlns:p14="http://schemas.microsoft.com/office/powerpoint/2010/main" val="3253258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a:t>
            </a:fld>
            <a:endParaRPr kumimoji="1" lang="zh-CN" altLang="en-US"/>
          </a:p>
        </p:txBody>
      </p:sp>
    </p:spTree>
    <p:extLst>
      <p:ext uri="{BB962C8B-B14F-4D97-AF65-F5344CB8AC3E}">
        <p14:creationId xmlns:p14="http://schemas.microsoft.com/office/powerpoint/2010/main" val="2186905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60</a:t>
            </a:fld>
            <a:endParaRPr kumimoji="1" lang="zh-CN" altLang="en-US"/>
          </a:p>
        </p:txBody>
      </p:sp>
    </p:spTree>
    <p:extLst>
      <p:ext uri="{BB962C8B-B14F-4D97-AF65-F5344CB8AC3E}">
        <p14:creationId xmlns:p14="http://schemas.microsoft.com/office/powerpoint/2010/main" val="37554595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61</a:t>
            </a:fld>
            <a:endParaRPr kumimoji="1" lang="zh-CN" altLang="en-US"/>
          </a:p>
        </p:txBody>
      </p:sp>
    </p:spTree>
    <p:extLst>
      <p:ext uri="{BB962C8B-B14F-4D97-AF65-F5344CB8AC3E}">
        <p14:creationId xmlns:p14="http://schemas.microsoft.com/office/powerpoint/2010/main" val="28515229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62</a:t>
            </a:fld>
            <a:endParaRPr kumimoji="1" lang="zh-CN" altLang="en-US"/>
          </a:p>
        </p:txBody>
      </p:sp>
    </p:spTree>
    <p:extLst>
      <p:ext uri="{BB962C8B-B14F-4D97-AF65-F5344CB8AC3E}">
        <p14:creationId xmlns:p14="http://schemas.microsoft.com/office/powerpoint/2010/main" val="28627767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63</a:t>
            </a:fld>
            <a:endParaRPr kumimoji="1" lang="zh-CN" altLang="en-US"/>
          </a:p>
        </p:txBody>
      </p:sp>
    </p:spTree>
    <p:extLst>
      <p:ext uri="{BB962C8B-B14F-4D97-AF65-F5344CB8AC3E}">
        <p14:creationId xmlns:p14="http://schemas.microsoft.com/office/powerpoint/2010/main" val="18550941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64</a:t>
            </a:fld>
            <a:endParaRPr kumimoji="1" lang="zh-CN" altLang="en-US"/>
          </a:p>
        </p:txBody>
      </p:sp>
    </p:spTree>
    <p:extLst>
      <p:ext uri="{BB962C8B-B14F-4D97-AF65-F5344CB8AC3E}">
        <p14:creationId xmlns:p14="http://schemas.microsoft.com/office/powerpoint/2010/main" val="698714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65</a:t>
            </a:fld>
            <a:endParaRPr kumimoji="1" lang="zh-CN" altLang="en-US"/>
          </a:p>
        </p:txBody>
      </p:sp>
    </p:spTree>
    <p:extLst>
      <p:ext uri="{BB962C8B-B14F-4D97-AF65-F5344CB8AC3E}">
        <p14:creationId xmlns:p14="http://schemas.microsoft.com/office/powerpoint/2010/main" val="31996549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66</a:t>
            </a:fld>
            <a:endParaRPr kumimoji="1" lang="zh-CN" altLang="en-US"/>
          </a:p>
        </p:txBody>
      </p:sp>
    </p:spTree>
    <p:extLst>
      <p:ext uri="{BB962C8B-B14F-4D97-AF65-F5344CB8AC3E}">
        <p14:creationId xmlns:p14="http://schemas.microsoft.com/office/powerpoint/2010/main" val="3223930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67</a:t>
            </a:fld>
            <a:endParaRPr kumimoji="1" lang="zh-CN" altLang="en-US"/>
          </a:p>
        </p:txBody>
      </p:sp>
    </p:spTree>
    <p:extLst>
      <p:ext uri="{BB962C8B-B14F-4D97-AF65-F5344CB8AC3E}">
        <p14:creationId xmlns:p14="http://schemas.microsoft.com/office/powerpoint/2010/main" val="636775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68</a:t>
            </a:fld>
            <a:endParaRPr kumimoji="1" lang="zh-CN" altLang="en-US"/>
          </a:p>
        </p:txBody>
      </p:sp>
    </p:spTree>
    <p:extLst>
      <p:ext uri="{BB962C8B-B14F-4D97-AF65-F5344CB8AC3E}">
        <p14:creationId xmlns:p14="http://schemas.microsoft.com/office/powerpoint/2010/main" val="33796624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69</a:t>
            </a:fld>
            <a:endParaRPr kumimoji="1" lang="zh-CN" altLang="en-US"/>
          </a:p>
        </p:txBody>
      </p:sp>
    </p:spTree>
    <p:extLst>
      <p:ext uri="{BB962C8B-B14F-4D97-AF65-F5344CB8AC3E}">
        <p14:creationId xmlns:p14="http://schemas.microsoft.com/office/powerpoint/2010/main" val="4303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a:t>
            </a:fld>
            <a:endParaRPr kumimoji="1" lang="zh-CN" altLang="en-US"/>
          </a:p>
        </p:txBody>
      </p:sp>
    </p:spTree>
    <p:extLst>
      <p:ext uri="{BB962C8B-B14F-4D97-AF65-F5344CB8AC3E}">
        <p14:creationId xmlns:p14="http://schemas.microsoft.com/office/powerpoint/2010/main" val="3238894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70</a:t>
            </a:fld>
            <a:endParaRPr kumimoji="1" lang="zh-CN" altLang="en-US"/>
          </a:p>
        </p:txBody>
      </p:sp>
    </p:spTree>
    <p:extLst>
      <p:ext uri="{BB962C8B-B14F-4D97-AF65-F5344CB8AC3E}">
        <p14:creationId xmlns:p14="http://schemas.microsoft.com/office/powerpoint/2010/main" val="2183085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71</a:t>
            </a:fld>
            <a:endParaRPr kumimoji="1" lang="zh-CN" altLang="en-US"/>
          </a:p>
        </p:txBody>
      </p:sp>
    </p:spTree>
    <p:extLst>
      <p:ext uri="{BB962C8B-B14F-4D97-AF65-F5344CB8AC3E}">
        <p14:creationId xmlns:p14="http://schemas.microsoft.com/office/powerpoint/2010/main" val="21558872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72</a:t>
            </a:fld>
            <a:endParaRPr kumimoji="1" lang="zh-CN" altLang="en-US"/>
          </a:p>
        </p:txBody>
      </p:sp>
    </p:spTree>
    <p:extLst>
      <p:ext uri="{BB962C8B-B14F-4D97-AF65-F5344CB8AC3E}">
        <p14:creationId xmlns:p14="http://schemas.microsoft.com/office/powerpoint/2010/main" val="4106564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73</a:t>
            </a:fld>
            <a:endParaRPr kumimoji="1" lang="zh-CN" altLang="en-US"/>
          </a:p>
        </p:txBody>
      </p:sp>
    </p:spTree>
    <p:extLst>
      <p:ext uri="{BB962C8B-B14F-4D97-AF65-F5344CB8AC3E}">
        <p14:creationId xmlns:p14="http://schemas.microsoft.com/office/powerpoint/2010/main" val="34235048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74</a:t>
            </a:fld>
            <a:endParaRPr kumimoji="1" lang="zh-CN" altLang="en-US"/>
          </a:p>
        </p:txBody>
      </p:sp>
    </p:spTree>
    <p:extLst>
      <p:ext uri="{BB962C8B-B14F-4D97-AF65-F5344CB8AC3E}">
        <p14:creationId xmlns:p14="http://schemas.microsoft.com/office/powerpoint/2010/main" val="20345378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75</a:t>
            </a:fld>
            <a:endParaRPr kumimoji="1" lang="zh-CN" altLang="en-US"/>
          </a:p>
        </p:txBody>
      </p:sp>
    </p:spTree>
    <p:extLst>
      <p:ext uri="{BB962C8B-B14F-4D97-AF65-F5344CB8AC3E}">
        <p14:creationId xmlns:p14="http://schemas.microsoft.com/office/powerpoint/2010/main" val="22677211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76</a:t>
            </a:fld>
            <a:endParaRPr kumimoji="1" lang="zh-CN" altLang="en-US"/>
          </a:p>
        </p:txBody>
      </p:sp>
    </p:spTree>
    <p:extLst>
      <p:ext uri="{BB962C8B-B14F-4D97-AF65-F5344CB8AC3E}">
        <p14:creationId xmlns:p14="http://schemas.microsoft.com/office/powerpoint/2010/main" val="29058027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77</a:t>
            </a:fld>
            <a:endParaRPr kumimoji="1" lang="zh-CN" altLang="en-US"/>
          </a:p>
        </p:txBody>
      </p:sp>
    </p:spTree>
    <p:extLst>
      <p:ext uri="{BB962C8B-B14F-4D97-AF65-F5344CB8AC3E}">
        <p14:creationId xmlns:p14="http://schemas.microsoft.com/office/powerpoint/2010/main" val="90346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78</a:t>
            </a:fld>
            <a:endParaRPr kumimoji="1" lang="zh-CN" altLang="en-US"/>
          </a:p>
        </p:txBody>
      </p:sp>
    </p:spTree>
    <p:extLst>
      <p:ext uri="{BB962C8B-B14F-4D97-AF65-F5344CB8AC3E}">
        <p14:creationId xmlns:p14="http://schemas.microsoft.com/office/powerpoint/2010/main" val="21441231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79</a:t>
            </a:fld>
            <a:endParaRPr kumimoji="1" lang="zh-CN" altLang="en-US"/>
          </a:p>
        </p:txBody>
      </p:sp>
    </p:spTree>
    <p:extLst>
      <p:ext uri="{BB962C8B-B14F-4D97-AF65-F5344CB8AC3E}">
        <p14:creationId xmlns:p14="http://schemas.microsoft.com/office/powerpoint/2010/main" val="2330720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a:t>
            </a:fld>
            <a:endParaRPr kumimoji="1" lang="zh-CN" altLang="en-US"/>
          </a:p>
        </p:txBody>
      </p:sp>
    </p:spTree>
    <p:extLst>
      <p:ext uri="{BB962C8B-B14F-4D97-AF65-F5344CB8AC3E}">
        <p14:creationId xmlns:p14="http://schemas.microsoft.com/office/powerpoint/2010/main" val="3661714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80</a:t>
            </a:fld>
            <a:endParaRPr kumimoji="1" lang="zh-CN" altLang="en-US"/>
          </a:p>
        </p:txBody>
      </p:sp>
    </p:spTree>
    <p:extLst>
      <p:ext uri="{BB962C8B-B14F-4D97-AF65-F5344CB8AC3E}">
        <p14:creationId xmlns:p14="http://schemas.microsoft.com/office/powerpoint/2010/main" val="20392494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81</a:t>
            </a:fld>
            <a:endParaRPr kumimoji="1" lang="zh-CN" altLang="en-US"/>
          </a:p>
        </p:txBody>
      </p:sp>
    </p:spTree>
    <p:extLst>
      <p:ext uri="{BB962C8B-B14F-4D97-AF65-F5344CB8AC3E}">
        <p14:creationId xmlns:p14="http://schemas.microsoft.com/office/powerpoint/2010/main" val="21851407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82</a:t>
            </a:fld>
            <a:endParaRPr kumimoji="1" lang="zh-CN" altLang="en-US"/>
          </a:p>
        </p:txBody>
      </p:sp>
    </p:spTree>
    <p:extLst>
      <p:ext uri="{BB962C8B-B14F-4D97-AF65-F5344CB8AC3E}">
        <p14:creationId xmlns:p14="http://schemas.microsoft.com/office/powerpoint/2010/main" val="39378538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83</a:t>
            </a:fld>
            <a:endParaRPr kumimoji="1" lang="zh-CN" altLang="en-US"/>
          </a:p>
        </p:txBody>
      </p:sp>
    </p:spTree>
    <p:extLst>
      <p:ext uri="{BB962C8B-B14F-4D97-AF65-F5344CB8AC3E}">
        <p14:creationId xmlns:p14="http://schemas.microsoft.com/office/powerpoint/2010/main" val="26961195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84</a:t>
            </a:fld>
            <a:endParaRPr kumimoji="1" lang="zh-CN" altLang="en-US"/>
          </a:p>
        </p:txBody>
      </p:sp>
    </p:spTree>
    <p:extLst>
      <p:ext uri="{BB962C8B-B14F-4D97-AF65-F5344CB8AC3E}">
        <p14:creationId xmlns:p14="http://schemas.microsoft.com/office/powerpoint/2010/main" val="2146768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85</a:t>
            </a:fld>
            <a:endParaRPr kumimoji="1" lang="zh-CN" altLang="en-US"/>
          </a:p>
        </p:txBody>
      </p:sp>
    </p:spTree>
    <p:extLst>
      <p:ext uri="{BB962C8B-B14F-4D97-AF65-F5344CB8AC3E}">
        <p14:creationId xmlns:p14="http://schemas.microsoft.com/office/powerpoint/2010/main" val="37640949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86</a:t>
            </a:fld>
            <a:endParaRPr kumimoji="1" lang="zh-CN" altLang="en-US"/>
          </a:p>
        </p:txBody>
      </p:sp>
    </p:spTree>
    <p:extLst>
      <p:ext uri="{BB962C8B-B14F-4D97-AF65-F5344CB8AC3E}">
        <p14:creationId xmlns:p14="http://schemas.microsoft.com/office/powerpoint/2010/main" val="1854332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87</a:t>
            </a:fld>
            <a:endParaRPr kumimoji="1" lang="zh-CN" altLang="en-US"/>
          </a:p>
        </p:txBody>
      </p:sp>
    </p:spTree>
    <p:extLst>
      <p:ext uri="{BB962C8B-B14F-4D97-AF65-F5344CB8AC3E}">
        <p14:creationId xmlns:p14="http://schemas.microsoft.com/office/powerpoint/2010/main" val="15020366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88</a:t>
            </a:fld>
            <a:endParaRPr kumimoji="1" lang="zh-CN" altLang="en-US"/>
          </a:p>
        </p:txBody>
      </p:sp>
    </p:spTree>
    <p:extLst>
      <p:ext uri="{BB962C8B-B14F-4D97-AF65-F5344CB8AC3E}">
        <p14:creationId xmlns:p14="http://schemas.microsoft.com/office/powerpoint/2010/main" val="18323651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89</a:t>
            </a:fld>
            <a:endParaRPr kumimoji="1" lang="zh-CN" altLang="en-US"/>
          </a:p>
        </p:txBody>
      </p:sp>
    </p:spTree>
    <p:extLst>
      <p:ext uri="{BB962C8B-B14F-4D97-AF65-F5344CB8AC3E}">
        <p14:creationId xmlns:p14="http://schemas.microsoft.com/office/powerpoint/2010/main" val="3211214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a:t>
            </a:fld>
            <a:endParaRPr kumimoji="1" lang="zh-CN" altLang="en-US"/>
          </a:p>
        </p:txBody>
      </p:sp>
    </p:spTree>
    <p:extLst>
      <p:ext uri="{BB962C8B-B14F-4D97-AF65-F5344CB8AC3E}">
        <p14:creationId xmlns:p14="http://schemas.microsoft.com/office/powerpoint/2010/main" val="12884646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90</a:t>
            </a:fld>
            <a:endParaRPr kumimoji="1" lang="zh-CN" altLang="en-US"/>
          </a:p>
        </p:txBody>
      </p:sp>
    </p:spTree>
    <p:extLst>
      <p:ext uri="{BB962C8B-B14F-4D97-AF65-F5344CB8AC3E}">
        <p14:creationId xmlns:p14="http://schemas.microsoft.com/office/powerpoint/2010/main" val="22814258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91</a:t>
            </a:fld>
            <a:endParaRPr kumimoji="1" lang="zh-CN" altLang="en-US"/>
          </a:p>
        </p:txBody>
      </p:sp>
    </p:spTree>
    <p:extLst>
      <p:ext uri="{BB962C8B-B14F-4D97-AF65-F5344CB8AC3E}">
        <p14:creationId xmlns:p14="http://schemas.microsoft.com/office/powerpoint/2010/main" val="2982969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92</a:t>
            </a:fld>
            <a:endParaRPr kumimoji="1" lang="zh-CN" altLang="en-US"/>
          </a:p>
        </p:txBody>
      </p:sp>
    </p:spTree>
    <p:extLst>
      <p:ext uri="{BB962C8B-B14F-4D97-AF65-F5344CB8AC3E}">
        <p14:creationId xmlns:p14="http://schemas.microsoft.com/office/powerpoint/2010/main" val="38294679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93</a:t>
            </a:fld>
            <a:endParaRPr kumimoji="1" lang="zh-CN" altLang="en-US"/>
          </a:p>
        </p:txBody>
      </p:sp>
    </p:spTree>
    <p:extLst>
      <p:ext uri="{BB962C8B-B14F-4D97-AF65-F5344CB8AC3E}">
        <p14:creationId xmlns:p14="http://schemas.microsoft.com/office/powerpoint/2010/main" val="36034117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94</a:t>
            </a:fld>
            <a:endParaRPr kumimoji="1" lang="zh-CN" altLang="en-US"/>
          </a:p>
        </p:txBody>
      </p:sp>
    </p:spTree>
    <p:extLst>
      <p:ext uri="{BB962C8B-B14F-4D97-AF65-F5344CB8AC3E}">
        <p14:creationId xmlns:p14="http://schemas.microsoft.com/office/powerpoint/2010/main" val="40309254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95</a:t>
            </a:fld>
            <a:endParaRPr kumimoji="1" lang="zh-CN" altLang="en-US"/>
          </a:p>
        </p:txBody>
      </p:sp>
    </p:spTree>
    <p:extLst>
      <p:ext uri="{BB962C8B-B14F-4D97-AF65-F5344CB8AC3E}">
        <p14:creationId xmlns:p14="http://schemas.microsoft.com/office/powerpoint/2010/main" val="16103011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96</a:t>
            </a:fld>
            <a:endParaRPr kumimoji="1" lang="zh-CN" altLang="en-US"/>
          </a:p>
        </p:txBody>
      </p:sp>
    </p:spTree>
    <p:extLst>
      <p:ext uri="{BB962C8B-B14F-4D97-AF65-F5344CB8AC3E}">
        <p14:creationId xmlns:p14="http://schemas.microsoft.com/office/powerpoint/2010/main" val="7726688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97</a:t>
            </a:fld>
            <a:endParaRPr kumimoji="1" lang="zh-CN" altLang="en-US"/>
          </a:p>
        </p:txBody>
      </p:sp>
    </p:spTree>
    <p:extLst>
      <p:ext uri="{BB962C8B-B14F-4D97-AF65-F5344CB8AC3E}">
        <p14:creationId xmlns:p14="http://schemas.microsoft.com/office/powerpoint/2010/main" val="4126711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98</a:t>
            </a:fld>
            <a:endParaRPr kumimoji="1" lang="zh-CN" altLang="en-US"/>
          </a:p>
        </p:txBody>
      </p:sp>
    </p:spTree>
    <p:extLst>
      <p:ext uri="{BB962C8B-B14F-4D97-AF65-F5344CB8AC3E}">
        <p14:creationId xmlns:p14="http://schemas.microsoft.com/office/powerpoint/2010/main" val="25435241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99</a:t>
            </a:fld>
            <a:endParaRPr kumimoji="1" lang="zh-CN" altLang="en-US"/>
          </a:p>
        </p:txBody>
      </p:sp>
    </p:spTree>
    <p:extLst>
      <p:ext uri="{BB962C8B-B14F-4D97-AF65-F5344CB8AC3E}">
        <p14:creationId xmlns:p14="http://schemas.microsoft.com/office/powerpoint/2010/main" val="196878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a:solidFill>
                  <a:schemeClr val="tx1">
                    <a:lumMod val="65000"/>
                    <a:lumOff val="35000"/>
                  </a:schemeClr>
                </a:solidFill>
              </a:r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3" name="矩形 2"/>
          <p:cNvSpPr/>
          <p:nvPr userDrawn="1"/>
        </p:nvSpPr>
        <p:spPr>
          <a:xfrm>
            <a:off x="7747712" y="4897279"/>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970" indent="-267970"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link.jianshu.com/?t=http%3A%2F%2Fblog.csdn.net%2Flangb2014%2Farticle%2Fdetails%2F52575507"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209578" y="1647898"/>
            <a:ext cx="7568673" cy="561692"/>
          </a:xfrm>
          <a:prstGeom prst="rect">
            <a:avLst/>
          </a:prstGeom>
        </p:spPr>
        <p:txBody>
          <a:bodyPr wrap="square" lIns="68580" tIns="34290" rIns="68580" bIns="34290">
            <a:spAutoFit/>
          </a:bodyPr>
          <a:lstStyle/>
          <a:p>
            <a:r>
              <a:rPr lang="zh-CN" altLang="en-US" sz="3200" b="1" dirty="0">
                <a:solidFill>
                  <a:srgbClr val="071F65"/>
                </a:solidFill>
                <a:latin typeface="+mj-ea"/>
                <a:ea typeface="+mj-ea"/>
              </a:rPr>
              <a:t>目标检测第一讲</a:t>
            </a:r>
          </a:p>
        </p:txBody>
      </p:sp>
      <p:cxnSp>
        <p:nvCxnSpPr>
          <p:cNvPr id="24" name="直接连接符 23"/>
          <p:cNvCxnSpPr>
            <a:cxnSpLocks/>
          </p:cNvCxnSpPr>
          <p:nvPr/>
        </p:nvCxnSpPr>
        <p:spPr>
          <a:xfrm flipH="1">
            <a:off x="2341596" y="2777219"/>
            <a:ext cx="5779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0" y="1027600"/>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ln>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1722420" y="2053037"/>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2379177"/>
          </a:xfrm>
          <a:prstGeom prst="rect">
            <a:avLst/>
          </a:prstGeom>
          <a:noFill/>
        </p:spPr>
        <p:txBody>
          <a:bodyPr wrap="square" rtlCol="0">
            <a:spAutoFit/>
          </a:bodyPr>
          <a:lstStyle/>
          <a:p>
            <a:pPr>
              <a:lnSpc>
                <a:spcPct val="130000"/>
              </a:lnSpc>
            </a:pPr>
            <a:r>
              <a:rPr lang="en-US" altLang="zh-CN" sz="2000" b="1" dirty="0">
                <a:latin typeface="-apple-system"/>
              </a:rPr>
              <a:t>1.1PASCAL VOC</a:t>
            </a:r>
            <a:r>
              <a:rPr lang="zh-CN" altLang="en-US" sz="2000" b="1" dirty="0">
                <a:latin typeface="-apple-system"/>
              </a:rPr>
              <a:t>数据集的三个主要文件夹：</a:t>
            </a:r>
            <a:endParaRPr lang="en-US" altLang="zh-CN" sz="2000" b="1" dirty="0">
              <a:latin typeface="-apple-system"/>
            </a:endParaRPr>
          </a:p>
          <a:p>
            <a:pPr>
              <a:lnSpc>
                <a:spcPct val="130000"/>
              </a:lnSpc>
            </a:pPr>
            <a:r>
              <a:rPr lang="en-US" altLang="zh-CN" sz="1800" b="1" dirty="0">
                <a:latin typeface="-apple-system"/>
              </a:rPr>
              <a:t>1.1.3. </a:t>
            </a:r>
            <a:r>
              <a:rPr lang="en-US" altLang="zh-CN" sz="1800" b="1" i="0" dirty="0" err="1">
                <a:effectLst/>
                <a:latin typeface="Arial" panose="020B0604020202020204" pitchFamily="34" charset="0"/>
              </a:rPr>
              <a:t>ImageSets</a:t>
            </a:r>
            <a:r>
              <a:rPr lang="zh-CN" altLang="en-US" sz="1800" b="1" dirty="0">
                <a:latin typeface="-apple-system"/>
              </a:rPr>
              <a:t>文件夹</a:t>
            </a:r>
            <a:endParaRPr lang="en-US" altLang="zh-CN" sz="1800" b="1" dirty="0">
              <a:latin typeface="-apple-system"/>
            </a:endParaRPr>
          </a:p>
          <a:p>
            <a:pPr algn="l">
              <a:lnSpc>
                <a:spcPct val="200000"/>
              </a:lnSpc>
            </a:pPr>
            <a:r>
              <a:rPr lang="en-US" altLang="zh-CN" b="0" i="0" dirty="0" err="1">
                <a:solidFill>
                  <a:srgbClr val="333333"/>
                </a:solidFill>
                <a:effectLst/>
                <a:latin typeface="Arial" panose="020B0604020202020204" pitchFamily="34" charset="0"/>
              </a:rPr>
              <a:t>ImageSets</a:t>
            </a:r>
            <a:r>
              <a:rPr lang="zh-CN" altLang="en-US" b="0" i="0" dirty="0">
                <a:solidFill>
                  <a:srgbClr val="333333"/>
                </a:solidFill>
                <a:effectLst/>
                <a:latin typeface="Arial" panose="020B0604020202020204" pitchFamily="34" charset="0"/>
              </a:rPr>
              <a:t>存放的是每一种类型的</a:t>
            </a:r>
            <a:r>
              <a:rPr lang="en-US" altLang="zh-CN" b="0" i="0" dirty="0">
                <a:solidFill>
                  <a:srgbClr val="333333"/>
                </a:solidFill>
                <a:effectLst/>
                <a:latin typeface="Arial" panose="020B0604020202020204" pitchFamily="34" charset="0"/>
              </a:rPr>
              <a:t>challenge</a:t>
            </a:r>
            <a:r>
              <a:rPr lang="zh-CN" altLang="en-US" b="0" i="0" dirty="0">
                <a:solidFill>
                  <a:srgbClr val="333333"/>
                </a:solidFill>
                <a:effectLst/>
                <a:latin typeface="Arial" panose="020B0604020202020204" pitchFamily="34" charset="0"/>
              </a:rPr>
              <a:t>对应的图像数据。</a:t>
            </a:r>
          </a:p>
          <a:p>
            <a:pPr algn="l">
              <a:lnSpc>
                <a:spcPct val="200000"/>
              </a:lnSpc>
            </a:pPr>
            <a:r>
              <a:rPr lang="zh-CN" altLang="en-US" b="0" i="0" dirty="0">
                <a:solidFill>
                  <a:srgbClr val="333333"/>
                </a:solidFill>
                <a:effectLst/>
                <a:latin typeface="Arial" panose="020B0604020202020204" pitchFamily="34" charset="0"/>
              </a:rPr>
              <a:t>在</a:t>
            </a:r>
            <a:r>
              <a:rPr lang="en-US" altLang="zh-CN" b="0" i="0" dirty="0" err="1">
                <a:solidFill>
                  <a:srgbClr val="333333"/>
                </a:solidFill>
                <a:effectLst/>
                <a:latin typeface="Arial" panose="020B0604020202020204" pitchFamily="34" charset="0"/>
              </a:rPr>
              <a:t>ImageSets</a:t>
            </a:r>
            <a:r>
              <a:rPr lang="zh-CN" altLang="en-US" b="0" i="0" dirty="0">
                <a:solidFill>
                  <a:srgbClr val="333333"/>
                </a:solidFill>
                <a:effectLst/>
                <a:latin typeface="Arial" panose="020B0604020202020204" pitchFamily="34" charset="0"/>
              </a:rPr>
              <a:t>下有四个文件夹：</a:t>
            </a:r>
            <a:endParaRPr lang="en-US" altLang="zh-CN" dirty="0">
              <a:solidFill>
                <a:srgbClr val="333333"/>
              </a:solidFill>
              <a:latin typeface="Arial" panose="020B0604020202020204" pitchFamily="34" charset="0"/>
            </a:endParaRPr>
          </a:p>
          <a:p>
            <a:pPr algn="l">
              <a:lnSpc>
                <a:spcPct val="200000"/>
              </a:lnSpc>
            </a:pPr>
            <a:endParaRPr lang="en-US" altLang="zh-CN" b="1" dirty="0">
              <a:solidFill>
                <a:srgbClr val="FF0000"/>
              </a:solidFill>
              <a:latin typeface="-apple-system"/>
            </a:endParaRPr>
          </a:p>
          <a:p>
            <a:pPr algn="just">
              <a:lnSpc>
                <a:spcPct val="200000"/>
              </a:lnSpc>
            </a:pPr>
            <a:endParaRPr lang="zh-CN" altLang="en-US" sz="900" dirty="0">
              <a:latin typeface="Arial" panose="020B0604020202020204" pitchFamily="34" charset="0"/>
              <a:ea typeface="微软雅黑" panose="020B0503020204020204" pitchFamily="34" charset="-122"/>
            </a:endParaRPr>
          </a:p>
        </p:txBody>
      </p:sp>
      <p:pic>
        <p:nvPicPr>
          <p:cNvPr id="4098" name="Picture 2">
            <a:extLst>
              <a:ext uri="{FF2B5EF4-FFF2-40B4-BE49-F238E27FC236}">
                <a16:creationId xmlns:a16="http://schemas.microsoft.com/office/drawing/2014/main" id="{FBFE1AA0-790F-22E7-7D49-1FA175766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2674557"/>
            <a:ext cx="3905250"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112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698662"/>
            <a:ext cx="7750277" cy="4355551"/>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语义分割：</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候选框分类是语义分割的标准做法，所以</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也可以做语义分割。作者拿它和</a:t>
            </a:r>
            <a:r>
              <a:rPr lang="en-US" altLang="zh-CN" sz="1600" dirty="0">
                <a:latin typeface="Arial" panose="020B0604020202020204" pitchFamily="34" charset="0"/>
                <a:ea typeface="微软雅黑" panose="020B0503020204020204" pitchFamily="34" charset="-122"/>
              </a:rPr>
              <a:t>O2P</a:t>
            </a:r>
            <a:r>
              <a:rPr lang="zh-CN" altLang="en-US" sz="1600" dirty="0">
                <a:latin typeface="Arial" panose="020B0604020202020204" pitchFamily="34" charset="0"/>
                <a:ea typeface="微软雅黑" panose="020B0503020204020204" pitchFamily="34" charset="-122"/>
              </a:rPr>
              <a:t>来比较。</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进行语义分割分为</a:t>
            </a:r>
            <a:r>
              <a:rPr lang="en-US" altLang="zh-CN" sz="1600" dirty="0">
                <a:latin typeface="Arial" panose="020B0604020202020204" pitchFamily="34" charset="0"/>
                <a:ea typeface="微软雅黑" panose="020B0503020204020204" pitchFamily="34" charset="-122"/>
              </a:rPr>
              <a:t>3</a:t>
            </a:r>
            <a:r>
              <a:rPr lang="zh-CN" altLang="en-US" sz="1600" dirty="0">
                <a:latin typeface="Arial" panose="020B0604020202020204" pitchFamily="34" charset="0"/>
                <a:ea typeface="微软雅黑" panose="020B0503020204020204" pitchFamily="34" charset="-122"/>
              </a:rPr>
              <a:t>个阶段：</a:t>
            </a:r>
            <a:endParaRPr lang="en-US" altLang="zh-CN" sz="1600"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利用</a:t>
            </a:r>
            <a:r>
              <a:rPr lang="en-US" altLang="zh-CN" sz="1600" dirty="0">
                <a:latin typeface="Arial" panose="020B0604020202020204" pitchFamily="34" charset="0"/>
                <a:ea typeface="微软雅黑" panose="020B0503020204020204" pitchFamily="34" charset="-122"/>
              </a:rPr>
              <a:t>CPMC</a:t>
            </a:r>
            <a:r>
              <a:rPr lang="zh-CN" altLang="en-US" sz="1600" dirty="0">
                <a:latin typeface="Arial" panose="020B0604020202020204" pitchFamily="34" charset="0"/>
                <a:ea typeface="微软雅黑" panose="020B0503020204020204" pitchFamily="34" charset="-122"/>
              </a:rPr>
              <a:t>生成候选框，然后将其调整为</a:t>
            </a:r>
            <a:r>
              <a:rPr lang="en-US" altLang="zh-CN" sz="1600" dirty="0">
                <a:latin typeface="Arial" panose="020B0604020202020204" pitchFamily="34" charset="0"/>
                <a:ea typeface="微软雅黑" panose="020B0503020204020204" pitchFamily="34" charset="-122"/>
              </a:rPr>
              <a:t>227*227</a:t>
            </a:r>
            <a:r>
              <a:rPr lang="zh-CN" altLang="en-US" sz="1600" dirty="0">
                <a:latin typeface="Arial" panose="020B0604020202020204" pitchFamily="34" charset="0"/>
                <a:ea typeface="微软雅黑" panose="020B0503020204020204" pitchFamily="34" charset="-122"/>
              </a:rPr>
              <a:t>，送到神经网络中，这是</a:t>
            </a:r>
            <a:r>
              <a:rPr lang="en-US" altLang="zh-CN" sz="1600" dirty="0">
                <a:latin typeface="Arial" panose="020B0604020202020204" pitchFamily="34" charset="0"/>
                <a:ea typeface="微软雅黑" panose="020B0503020204020204" pitchFamily="34" charset="-122"/>
              </a:rPr>
              <a:t>full</a:t>
            </a:r>
            <a:r>
              <a:rPr lang="zh-CN" altLang="en-US" sz="1600" dirty="0">
                <a:latin typeface="Arial" panose="020B0604020202020204" pitchFamily="34" charset="0"/>
                <a:ea typeface="微软雅黑" panose="020B0503020204020204" pitchFamily="34" charset="-122"/>
              </a:rPr>
              <a:t>阶段，区域中有前景也有背景；</a:t>
            </a:r>
            <a:endParaRPr lang="en-US" altLang="zh-CN" sz="1600"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这个阶段只处理候选框的前景，将背景用输入的平均值代替，然后背景就变成了</a:t>
            </a:r>
            <a:r>
              <a:rPr lang="en-US" altLang="zh-CN" sz="1600" dirty="0">
                <a:latin typeface="Arial" panose="020B0604020202020204" pitchFamily="34" charset="0"/>
                <a:ea typeface="微软雅黑" panose="020B0503020204020204" pitchFamily="34" charset="-122"/>
              </a:rPr>
              <a:t>0</a:t>
            </a:r>
            <a:r>
              <a:rPr lang="zh-CN" altLang="en-US" sz="1600" dirty="0">
                <a:latin typeface="Arial" panose="020B0604020202020204" pitchFamily="34" charset="0"/>
                <a:ea typeface="微软雅黑" panose="020B0503020204020204" pitchFamily="34" charset="-122"/>
              </a:rPr>
              <a:t>，这个阶段称为</a:t>
            </a:r>
            <a:r>
              <a:rPr lang="en-US" altLang="zh-CN" sz="1600" dirty="0" err="1">
                <a:latin typeface="Arial" panose="020B0604020202020204" pitchFamily="34" charset="0"/>
                <a:ea typeface="微软雅黑" panose="020B0503020204020204" pitchFamily="34" charset="-122"/>
              </a:rPr>
              <a:t>fg</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rPr>
              <a:t>full+fg</a:t>
            </a:r>
            <a:r>
              <a:rPr lang="zh-CN" altLang="en-US" sz="1600" dirty="0">
                <a:latin typeface="Arial" panose="020B0604020202020204" pitchFamily="34" charset="0"/>
                <a:ea typeface="微软雅黑" panose="020B0503020204020204" pitchFamily="34" charset="-122"/>
              </a:rPr>
              <a:t>阶段，将背景和前景简单的拼接。</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97905909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698662"/>
            <a:ext cx="7750277" cy="3651705"/>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总结全文：</a:t>
            </a:r>
            <a:endParaRPr lang="en-US" altLang="zh-CN" sz="2000" b="1" dirty="0">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rPr>
              <a:t>R-CNN</a:t>
            </a:r>
            <a:r>
              <a:rPr lang="zh-CN" altLang="en-US" sz="2000" dirty="0">
                <a:latin typeface="Arial" panose="020B0604020202020204" pitchFamily="34" charset="0"/>
                <a:ea typeface="微软雅黑" panose="020B0503020204020204" pitchFamily="34" charset="-122"/>
              </a:rPr>
              <a:t>采用</a:t>
            </a:r>
            <a:r>
              <a:rPr lang="en-US" altLang="zh-CN" sz="2000" dirty="0" err="1">
                <a:latin typeface="Arial" panose="020B0604020202020204" pitchFamily="34" charset="0"/>
                <a:ea typeface="微软雅黑" panose="020B0503020204020204" pitchFamily="34" charset="-122"/>
              </a:rPr>
              <a:t>AlexNet</a:t>
            </a:r>
            <a:endParaRPr lang="en-US" altLang="zh-CN" sz="2000" dirty="0">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rPr>
              <a:t>R-CNN</a:t>
            </a:r>
            <a:r>
              <a:rPr lang="zh-CN" altLang="en-US" sz="2000" dirty="0">
                <a:latin typeface="Arial" panose="020B0604020202020204" pitchFamily="34" charset="0"/>
                <a:ea typeface="微软雅黑" panose="020B0503020204020204" pitchFamily="34" charset="-122"/>
              </a:rPr>
              <a:t>采用</a:t>
            </a:r>
            <a:r>
              <a:rPr lang="en-US" altLang="zh-CN" sz="2000" dirty="0">
                <a:latin typeface="Arial" panose="020B0604020202020204" pitchFamily="34" charset="0"/>
                <a:ea typeface="微软雅黑" panose="020B0503020204020204" pitchFamily="34" charset="-122"/>
              </a:rPr>
              <a:t>Selective Search</a:t>
            </a:r>
            <a:r>
              <a:rPr lang="zh-CN" altLang="en-US" sz="2000" dirty="0">
                <a:latin typeface="Arial" panose="020B0604020202020204" pitchFamily="34" charset="0"/>
                <a:ea typeface="微软雅黑" panose="020B0503020204020204" pitchFamily="34" charset="-122"/>
              </a:rPr>
              <a:t>技术生成候选框</a:t>
            </a:r>
            <a:endParaRPr lang="en-US" altLang="zh-CN" sz="2000" dirty="0">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rPr>
              <a:t>R-CNN</a:t>
            </a:r>
            <a:r>
              <a:rPr lang="zh-CN" altLang="en-US" sz="2000" dirty="0">
                <a:latin typeface="Arial" panose="020B0604020202020204" pitchFamily="34" charset="0"/>
                <a:ea typeface="微软雅黑" panose="020B0503020204020204" pitchFamily="34" charset="-122"/>
              </a:rPr>
              <a:t>在</a:t>
            </a:r>
            <a:r>
              <a:rPr lang="en-US" altLang="zh-CN" sz="2000" dirty="0">
                <a:latin typeface="Arial" panose="020B0604020202020204" pitchFamily="34" charset="0"/>
                <a:ea typeface="微软雅黑" panose="020B0503020204020204" pitchFamily="34" charset="-122"/>
              </a:rPr>
              <a:t>ImageNet</a:t>
            </a:r>
            <a:r>
              <a:rPr lang="zh-CN" altLang="en-US" sz="2000" dirty="0">
                <a:latin typeface="Arial" panose="020B0604020202020204" pitchFamily="34" charset="0"/>
                <a:ea typeface="微软雅黑" panose="020B0503020204020204" pitchFamily="34" charset="-122"/>
              </a:rPr>
              <a:t>上先进行预训练，然后利用成熟的权重参数在</a:t>
            </a:r>
            <a:r>
              <a:rPr lang="en-US" altLang="zh-CN" sz="2000" dirty="0">
                <a:latin typeface="Arial" panose="020B0604020202020204" pitchFamily="34" charset="0"/>
                <a:ea typeface="微软雅黑" panose="020B0503020204020204" pitchFamily="34" charset="-122"/>
              </a:rPr>
              <a:t>PASCAL VOC</a:t>
            </a:r>
            <a:r>
              <a:rPr lang="zh-CN" altLang="en-US" sz="2000" dirty="0">
                <a:latin typeface="Arial" panose="020B0604020202020204" pitchFamily="34" charset="0"/>
                <a:ea typeface="微软雅黑" panose="020B0503020204020204" pitchFamily="34" charset="-122"/>
              </a:rPr>
              <a:t>数据集上进行微调</a:t>
            </a:r>
            <a:endParaRPr lang="en-US" altLang="zh-CN" sz="2000" dirty="0">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rPr>
              <a:t>R-CNN</a:t>
            </a:r>
            <a:r>
              <a:rPr lang="zh-CN" altLang="en-US" sz="2000" dirty="0">
                <a:latin typeface="Arial" panose="020B0604020202020204" pitchFamily="34" charset="0"/>
                <a:ea typeface="微软雅黑" panose="020B0503020204020204" pitchFamily="34" charset="-122"/>
              </a:rPr>
              <a:t>用</a:t>
            </a:r>
            <a:r>
              <a:rPr lang="en-US" altLang="zh-CN" sz="2000" dirty="0">
                <a:latin typeface="Arial" panose="020B0604020202020204" pitchFamily="34" charset="0"/>
                <a:ea typeface="微软雅黑" panose="020B0503020204020204" pitchFamily="34" charset="-122"/>
              </a:rPr>
              <a:t>CNN</a:t>
            </a:r>
            <a:r>
              <a:rPr lang="zh-CN" altLang="en-US" sz="2000" dirty="0">
                <a:latin typeface="Arial" panose="020B0604020202020204" pitchFamily="34" charset="0"/>
                <a:ea typeface="微软雅黑" panose="020B0503020204020204" pitchFamily="34" charset="-122"/>
              </a:rPr>
              <a:t>抽取特征，然后用一系列的</a:t>
            </a:r>
            <a:r>
              <a:rPr lang="en-US" altLang="zh-CN" sz="2000" dirty="0">
                <a:latin typeface="Arial" panose="020B0604020202020204" pitchFamily="34" charset="0"/>
                <a:ea typeface="微软雅黑" panose="020B0503020204020204" pitchFamily="34" charset="-122"/>
              </a:rPr>
              <a:t>SVM</a:t>
            </a:r>
            <a:r>
              <a:rPr lang="zh-CN" altLang="en-US" sz="2000" dirty="0">
                <a:latin typeface="Arial" panose="020B0604020202020204" pitchFamily="34" charset="0"/>
                <a:ea typeface="微软雅黑" panose="020B0503020204020204" pitchFamily="34" charset="-122"/>
              </a:rPr>
              <a:t>做类别预测</a:t>
            </a:r>
            <a:endParaRPr lang="en-US" altLang="zh-CN" sz="2000" dirty="0">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rPr>
              <a:t>R-CNN</a:t>
            </a:r>
            <a:r>
              <a:rPr lang="zh-CN" altLang="en-US" sz="2000" dirty="0">
                <a:latin typeface="Arial" panose="020B0604020202020204" pitchFamily="34" charset="0"/>
                <a:ea typeface="微软雅黑" panose="020B0503020204020204" pitchFamily="34" charset="-122"/>
              </a:rPr>
              <a:t>的</a:t>
            </a:r>
            <a:r>
              <a:rPr lang="en-US" altLang="zh-CN" sz="2000" dirty="0" err="1">
                <a:latin typeface="Arial" panose="020B0604020202020204" pitchFamily="34" charset="0"/>
                <a:ea typeface="微软雅黑" panose="020B0503020204020204" pitchFamily="34" charset="-122"/>
              </a:rPr>
              <a:t>bbox</a:t>
            </a:r>
            <a:r>
              <a:rPr lang="zh-CN" altLang="en-US" sz="2000" dirty="0">
                <a:latin typeface="Arial" panose="020B0604020202020204" pitchFamily="34" charset="0"/>
                <a:ea typeface="微软雅黑" panose="020B0503020204020204" pitchFamily="34" charset="-122"/>
              </a:rPr>
              <a:t>位置回归基于</a:t>
            </a:r>
            <a:r>
              <a:rPr lang="en-US" altLang="zh-CN" sz="2000" dirty="0">
                <a:latin typeface="Arial" panose="020B0604020202020204" pitchFamily="34" charset="0"/>
                <a:ea typeface="微软雅黑" panose="020B0503020204020204" pitchFamily="34" charset="-122"/>
              </a:rPr>
              <a:t>DPM</a:t>
            </a:r>
            <a:r>
              <a:rPr lang="zh-CN" altLang="en-US" sz="2000" dirty="0">
                <a:latin typeface="Arial" panose="020B0604020202020204" pitchFamily="34" charset="0"/>
                <a:ea typeface="微软雅黑" panose="020B0503020204020204" pitchFamily="34" charset="-122"/>
              </a:rPr>
              <a:t>的算法，自己训练了一个线性回归模型</a:t>
            </a:r>
            <a:endParaRPr lang="en-US" altLang="zh-CN" sz="2000" dirty="0">
              <a:latin typeface="Arial" panose="020B0604020202020204" pitchFamily="34" charset="0"/>
              <a:ea typeface="微软雅黑" panose="020B0503020204020204" pitchFamily="34" charset="-122"/>
            </a:endParaRPr>
          </a:p>
          <a:p>
            <a:pPr marL="342900" indent="-342900">
              <a:lnSpc>
                <a:spcPct val="13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rPr>
              <a:t>R-CNN</a:t>
            </a:r>
            <a:r>
              <a:rPr lang="zh-CN" altLang="en-US" sz="2000" dirty="0">
                <a:latin typeface="Arial" panose="020B0604020202020204" pitchFamily="34" charset="0"/>
                <a:ea typeface="微软雅黑" panose="020B0503020204020204" pitchFamily="34" charset="-122"/>
              </a:rPr>
              <a:t>的语义分割采用</a:t>
            </a:r>
            <a:r>
              <a:rPr lang="en-US" altLang="zh-CN" sz="2000" dirty="0">
                <a:latin typeface="Arial" panose="020B0604020202020204" pitchFamily="34" charset="0"/>
                <a:ea typeface="微软雅黑" panose="020B0503020204020204" pitchFamily="34" charset="-122"/>
              </a:rPr>
              <a:t>CPMC</a:t>
            </a:r>
            <a:r>
              <a:rPr lang="zh-CN" altLang="en-US" sz="2000" dirty="0">
                <a:latin typeface="Arial" panose="020B0604020202020204" pitchFamily="34" charset="0"/>
                <a:ea typeface="微软雅黑" panose="020B0503020204020204" pitchFamily="34" charset="-122"/>
              </a:rPr>
              <a:t>生成</a:t>
            </a:r>
            <a:r>
              <a:rPr lang="en-US" altLang="zh-CN" sz="2000" dirty="0">
                <a:latin typeface="Arial" panose="020B0604020202020204" pitchFamily="34" charset="0"/>
                <a:ea typeface="微软雅黑" panose="020B0503020204020204" pitchFamily="34" charset="-122"/>
              </a:rPr>
              <a:t>Region</a:t>
            </a:r>
          </a:p>
        </p:txBody>
      </p:sp>
    </p:spTree>
    <p:extLst>
      <p:ext uri="{BB962C8B-B14F-4D97-AF65-F5344CB8AC3E}">
        <p14:creationId xmlns:p14="http://schemas.microsoft.com/office/powerpoint/2010/main" val="6903189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698662"/>
            <a:ext cx="7750277" cy="2051267"/>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总结全文：</a:t>
            </a:r>
            <a:endParaRPr lang="en-US" altLang="zh-CN" sz="2000" b="1" dirty="0">
              <a:latin typeface="Arial" panose="020B0604020202020204" pitchFamily="34" charset="0"/>
              <a:ea typeface="微软雅黑" panose="020B0503020204020204" pitchFamily="34" charset="-122"/>
            </a:endParaRPr>
          </a:p>
          <a:p>
            <a:pPr>
              <a:lnSpc>
                <a:spcPct val="130000"/>
              </a:lnSpc>
            </a:pPr>
            <a:endParaRPr lang="en-US" altLang="zh-CN" sz="2000" b="1" dirty="0">
              <a:latin typeface="Arial" panose="020B0604020202020204" pitchFamily="34" charset="0"/>
              <a:ea typeface="微软雅黑" panose="020B0503020204020204" pitchFamily="34" charset="-122"/>
            </a:endParaRPr>
          </a:p>
          <a:p>
            <a:pPr algn="just">
              <a:lnSpc>
                <a:spcPct val="130000"/>
              </a:lnSpc>
            </a:pPr>
            <a:r>
              <a:rPr lang="zh-CN" altLang="en-US" sz="2000" dirty="0">
                <a:latin typeface="Arial" panose="020B0604020202020204" pitchFamily="34" charset="0"/>
                <a:ea typeface="微软雅黑" panose="020B0503020204020204" pitchFamily="34" charset="-122"/>
              </a:rPr>
              <a:t>在</a:t>
            </a:r>
            <a:r>
              <a:rPr lang="en-US" altLang="zh-CN" sz="2000" dirty="0">
                <a:latin typeface="Arial" panose="020B0604020202020204" pitchFamily="34" charset="0"/>
                <a:ea typeface="微软雅黑" panose="020B0503020204020204" pitchFamily="34" charset="-122"/>
              </a:rPr>
              <a:t>2022</a:t>
            </a:r>
            <a:r>
              <a:rPr lang="zh-CN" altLang="en-US" sz="2000" dirty="0">
                <a:latin typeface="Arial" panose="020B0604020202020204" pitchFamily="34" charset="0"/>
                <a:ea typeface="微软雅黑" panose="020B0503020204020204" pitchFamily="34" charset="-122"/>
              </a:rPr>
              <a:t>年的今天，</a:t>
            </a:r>
            <a:r>
              <a:rPr lang="en-US" altLang="zh-CN" sz="2000" dirty="0">
                <a:latin typeface="Arial" panose="020B0604020202020204" pitchFamily="34" charset="0"/>
                <a:ea typeface="微软雅黑" panose="020B0503020204020204" pitchFamily="34" charset="-122"/>
              </a:rPr>
              <a:t>R-CNN</a:t>
            </a:r>
            <a:r>
              <a:rPr lang="zh-CN" altLang="en-US" sz="2000" dirty="0">
                <a:latin typeface="Arial" panose="020B0604020202020204" pitchFamily="34" charset="0"/>
                <a:ea typeface="微软雅黑" panose="020B0503020204020204" pitchFamily="34" charset="-122"/>
              </a:rPr>
              <a:t>早已经不是最先进的目标检测模型，亦不是最先进的语义分割模型，但这篇论文最大的意义在于展示了作者如何在资源匮乏的情况下整合现有的先进技术去解决问题。</a:t>
            </a:r>
            <a:endParaRPr lang="en-US" altLang="zh-CN" sz="20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8920782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458991" y="1941827"/>
            <a:ext cx="5839485" cy="830997"/>
          </a:xfrm>
          <a:prstGeom prst="rect">
            <a:avLst/>
          </a:prstGeom>
        </p:spPr>
        <p:txBody>
          <a:bodyPr wrap="square" lIns="68580" tIns="34290" rIns="68580" bIns="34290">
            <a:spAutoFit/>
          </a:bodyPr>
          <a:lstStyle/>
          <a:p>
            <a:r>
              <a:rPr lang="zh-CN" altLang="en-US" sz="5000" b="1" dirty="0">
                <a:solidFill>
                  <a:srgbClr val="071F65"/>
                </a:solidFill>
                <a:latin typeface="+mj-ea"/>
                <a:ea typeface="+mj-ea"/>
              </a:rPr>
              <a:t>演示完毕 请多指点</a:t>
            </a:r>
          </a:p>
        </p:txBody>
      </p:sp>
      <p:cxnSp>
        <p:nvCxnSpPr>
          <p:cNvPr id="28" name="直接连接符 27"/>
          <p:cNvCxnSpPr/>
          <p:nvPr/>
        </p:nvCxnSpPr>
        <p:spPr>
          <a:xfrm flipH="1">
            <a:off x="254258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ln>
        </p:spPr>
        <p:txBody>
          <a:bodyPr vert="horz" wrap="square" lIns="91440" tIns="45720" rIns="91440" bIns="45720" numCol="1" anchor="t" anchorCtr="0" compatLnSpc="1"/>
          <a:lstStyle/>
          <a:p>
            <a:endParaRPr lang="zh-CN" altLang="en-US"/>
          </a:p>
        </p:txBody>
      </p:sp>
      <p:sp>
        <p:nvSpPr>
          <p:cNvPr id="32"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3671839"/>
          </a:xfrm>
          <a:prstGeom prst="rect">
            <a:avLst/>
          </a:prstGeom>
          <a:noFill/>
        </p:spPr>
        <p:txBody>
          <a:bodyPr wrap="square" rtlCol="0">
            <a:spAutoFit/>
          </a:bodyPr>
          <a:lstStyle/>
          <a:p>
            <a:pPr>
              <a:lnSpc>
                <a:spcPct val="130000"/>
              </a:lnSpc>
            </a:pPr>
            <a:r>
              <a:rPr lang="en-US" altLang="zh-CN" sz="2000" b="1" dirty="0">
                <a:latin typeface="-apple-system"/>
              </a:rPr>
              <a:t>1.1PASCAL VOC</a:t>
            </a:r>
            <a:r>
              <a:rPr lang="zh-CN" altLang="en-US" sz="2000" b="1" dirty="0">
                <a:latin typeface="-apple-system"/>
              </a:rPr>
              <a:t>数据集的三个主要文件夹：</a:t>
            </a:r>
            <a:endParaRPr lang="en-US" altLang="zh-CN" sz="2000" b="1" dirty="0">
              <a:latin typeface="-apple-system"/>
            </a:endParaRPr>
          </a:p>
          <a:p>
            <a:pPr>
              <a:lnSpc>
                <a:spcPct val="130000"/>
              </a:lnSpc>
            </a:pPr>
            <a:r>
              <a:rPr lang="en-US" altLang="zh-CN" sz="1800" b="1" dirty="0">
                <a:latin typeface="-apple-system"/>
              </a:rPr>
              <a:t>1.1.3. </a:t>
            </a:r>
            <a:r>
              <a:rPr lang="en-US" altLang="zh-CN" sz="1800" b="0" i="0" dirty="0" err="1">
                <a:effectLst/>
                <a:latin typeface="Arial" panose="020B0604020202020204" pitchFamily="34" charset="0"/>
              </a:rPr>
              <a:t>ImageSets</a:t>
            </a:r>
            <a:r>
              <a:rPr lang="zh-CN" altLang="en-US" sz="1800" b="1" dirty="0">
                <a:latin typeface="-apple-system"/>
              </a:rPr>
              <a:t>文件夹</a:t>
            </a:r>
            <a:endParaRPr lang="en-US" altLang="zh-CN" sz="1800" b="1" dirty="0">
              <a:latin typeface="-apple-system"/>
            </a:endParaRPr>
          </a:p>
          <a:p>
            <a:pPr algn="just">
              <a:lnSpc>
                <a:spcPct val="200000"/>
              </a:lnSpc>
            </a:pPr>
            <a:r>
              <a:rPr lang="zh-CN" altLang="en-US" b="0" i="0" dirty="0">
                <a:solidFill>
                  <a:srgbClr val="333333"/>
                </a:solidFill>
                <a:effectLst/>
                <a:latin typeface="Arial" panose="020B0604020202020204" pitchFamily="34" charset="0"/>
              </a:rPr>
              <a:t>其中</a:t>
            </a:r>
            <a:r>
              <a:rPr lang="en-US" altLang="zh-CN" b="1" i="0" dirty="0">
                <a:solidFill>
                  <a:srgbClr val="333333"/>
                </a:solidFill>
                <a:effectLst/>
                <a:latin typeface="Arial" panose="020B0604020202020204" pitchFamily="34" charset="0"/>
              </a:rPr>
              <a:t>Action</a:t>
            </a:r>
            <a:r>
              <a:rPr lang="zh-CN" altLang="en-US" b="0" i="0" dirty="0">
                <a:solidFill>
                  <a:srgbClr val="333333"/>
                </a:solidFill>
                <a:effectLst/>
                <a:latin typeface="Arial" panose="020B0604020202020204" pitchFamily="34" charset="0"/>
              </a:rPr>
              <a:t>下存放的是人的动作（例如</a:t>
            </a:r>
            <a:r>
              <a:rPr lang="en-US" altLang="zh-CN" b="0" i="0" dirty="0">
                <a:solidFill>
                  <a:srgbClr val="333333"/>
                </a:solidFill>
                <a:effectLst/>
                <a:latin typeface="Arial" panose="020B0604020202020204" pitchFamily="34" charset="0"/>
              </a:rPr>
              <a:t>running</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jumping</a:t>
            </a:r>
            <a:r>
              <a:rPr lang="zh-CN" altLang="en-US" b="0" i="0" dirty="0">
                <a:solidFill>
                  <a:srgbClr val="333333"/>
                </a:solidFill>
                <a:effectLst/>
                <a:latin typeface="Arial" panose="020B0604020202020204" pitchFamily="34" charset="0"/>
              </a:rPr>
              <a:t>等等，这也是</a:t>
            </a:r>
            <a:r>
              <a:rPr lang="en-US" altLang="zh-CN" b="0" i="0" dirty="0">
                <a:solidFill>
                  <a:srgbClr val="333333"/>
                </a:solidFill>
                <a:effectLst/>
                <a:latin typeface="Arial" panose="020B0604020202020204" pitchFamily="34" charset="0"/>
              </a:rPr>
              <a:t>VOC challenge</a:t>
            </a:r>
            <a:r>
              <a:rPr lang="zh-CN" altLang="en-US" b="0" i="0" dirty="0">
                <a:solidFill>
                  <a:srgbClr val="333333"/>
                </a:solidFill>
                <a:effectLst/>
                <a:latin typeface="Arial" panose="020B0604020202020204" pitchFamily="34" charset="0"/>
              </a:rPr>
              <a:t>的一部分）</a:t>
            </a:r>
          </a:p>
          <a:p>
            <a:pPr algn="just">
              <a:lnSpc>
                <a:spcPct val="200000"/>
              </a:lnSpc>
            </a:pPr>
            <a:r>
              <a:rPr lang="en-US" altLang="zh-CN" b="1" i="0" dirty="0">
                <a:solidFill>
                  <a:srgbClr val="333333"/>
                </a:solidFill>
                <a:effectLst/>
                <a:latin typeface="Arial" panose="020B0604020202020204" pitchFamily="34" charset="0"/>
              </a:rPr>
              <a:t>Layout</a:t>
            </a:r>
            <a:r>
              <a:rPr lang="zh-CN" altLang="en-US" b="0" i="0" dirty="0">
                <a:solidFill>
                  <a:srgbClr val="333333"/>
                </a:solidFill>
                <a:effectLst/>
                <a:latin typeface="Arial" panose="020B0604020202020204" pitchFamily="34" charset="0"/>
              </a:rPr>
              <a:t>下存放的是具有人体部位的数据（人的</a:t>
            </a:r>
            <a:r>
              <a:rPr lang="en-US" altLang="zh-CN" b="0" i="0" dirty="0">
                <a:solidFill>
                  <a:srgbClr val="333333"/>
                </a:solidFill>
                <a:effectLst/>
                <a:latin typeface="Arial" panose="020B0604020202020204" pitchFamily="34" charset="0"/>
              </a:rPr>
              <a:t>head</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hand</a:t>
            </a:r>
            <a:r>
              <a:rPr lang="zh-CN" altLang="en-US" b="0" i="0" dirty="0">
                <a:solidFill>
                  <a:srgbClr val="333333"/>
                </a:solidFill>
                <a:effectLst/>
                <a:latin typeface="Arial" panose="020B0604020202020204" pitchFamily="34" charset="0"/>
              </a:rPr>
              <a:t>、</a:t>
            </a:r>
            <a:r>
              <a:rPr lang="en-US" altLang="zh-CN" b="0" i="0" dirty="0">
                <a:solidFill>
                  <a:srgbClr val="333333"/>
                </a:solidFill>
                <a:effectLst/>
                <a:latin typeface="Arial" panose="020B0604020202020204" pitchFamily="34" charset="0"/>
              </a:rPr>
              <a:t>feet</a:t>
            </a:r>
            <a:r>
              <a:rPr lang="zh-CN" altLang="en-US" b="0" i="0" dirty="0">
                <a:solidFill>
                  <a:srgbClr val="333333"/>
                </a:solidFill>
                <a:effectLst/>
                <a:latin typeface="Arial" panose="020B0604020202020204" pitchFamily="34" charset="0"/>
              </a:rPr>
              <a:t>等等，这也是</a:t>
            </a:r>
            <a:r>
              <a:rPr lang="en-US" altLang="zh-CN" b="0" i="0" dirty="0">
                <a:solidFill>
                  <a:srgbClr val="333333"/>
                </a:solidFill>
                <a:effectLst/>
                <a:latin typeface="Arial" panose="020B0604020202020204" pitchFamily="34" charset="0"/>
              </a:rPr>
              <a:t>VOC challenge</a:t>
            </a:r>
            <a:r>
              <a:rPr lang="zh-CN" altLang="en-US" b="0" i="0" dirty="0">
                <a:solidFill>
                  <a:srgbClr val="333333"/>
                </a:solidFill>
                <a:effectLst/>
                <a:latin typeface="Arial" panose="020B0604020202020204" pitchFamily="34" charset="0"/>
              </a:rPr>
              <a:t>的一部分）。</a:t>
            </a:r>
          </a:p>
          <a:p>
            <a:pPr algn="just">
              <a:lnSpc>
                <a:spcPct val="200000"/>
              </a:lnSpc>
            </a:pPr>
            <a:r>
              <a:rPr lang="en-US" altLang="zh-CN" b="1" i="0" dirty="0">
                <a:solidFill>
                  <a:srgbClr val="333333"/>
                </a:solidFill>
                <a:effectLst/>
                <a:latin typeface="Arial" panose="020B0604020202020204" pitchFamily="34" charset="0"/>
              </a:rPr>
              <a:t>Main</a:t>
            </a:r>
            <a:r>
              <a:rPr lang="zh-CN" altLang="en-US" b="0" i="0" dirty="0">
                <a:solidFill>
                  <a:srgbClr val="333333"/>
                </a:solidFill>
                <a:effectLst/>
                <a:latin typeface="Arial" panose="020B0604020202020204" pitchFamily="34" charset="0"/>
              </a:rPr>
              <a:t>下存放的是图像物体识别的数据，总共分为</a:t>
            </a:r>
            <a:r>
              <a:rPr lang="en-US" altLang="zh-CN" b="0" i="0" dirty="0">
                <a:solidFill>
                  <a:srgbClr val="333333"/>
                </a:solidFill>
                <a:effectLst/>
                <a:latin typeface="Arial" panose="020B0604020202020204" pitchFamily="34" charset="0"/>
              </a:rPr>
              <a:t>20</a:t>
            </a:r>
            <a:r>
              <a:rPr lang="zh-CN" altLang="en-US" b="0" i="0" dirty="0">
                <a:solidFill>
                  <a:srgbClr val="333333"/>
                </a:solidFill>
                <a:effectLst/>
                <a:latin typeface="Arial" panose="020B0604020202020204" pitchFamily="34" charset="0"/>
              </a:rPr>
              <a:t>类。</a:t>
            </a:r>
          </a:p>
          <a:p>
            <a:pPr algn="just">
              <a:lnSpc>
                <a:spcPct val="200000"/>
              </a:lnSpc>
            </a:pPr>
            <a:r>
              <a:rPr lang="en-US" altLang="zh-CN" b="1" i="0" dirty="0">
                <a:solidFill>
                  <a:srgbClr val="333333"/>
                </a:solidFill>
                <a:effectLst/>
                <a:latin typeface="Arial" panose="020B0604020202020204" pitchFamily="34" charset="0"/>
              </a:rPr>
              <a:t>Segmentation</a:t>
            </a:r>
            <a:r>
              <a:rPr lang="zh-CN" altLang="en-US" b="0" i="0" dirty="0">
                <a:solidFill>
                  <a:srgbClr val="333333"/>
                </a:solidFill>
                <a:effectLst/>
                <a:latin typeface="Arial" panose="020B0604020202020204" pitchFamily="34" charset="0"/>
              </a:rPr>
              <a:t>下存放的是可用于分割的数据。</a:t>
            </a:r>
          </a:p>
          <a:p>
            <a:pPr algn="l">
              <a:lnSpc>
                <a:spcPct val="200000"/>
              </a:lnSpc>
            </a:pPr>
            <a:endParaRPr lang="en-US" altLang="zh-CN" b="1" dirty="0">
              <a:solidFill>
                <a:srgbClr val="FF0000"/>
              </a:solidFill>
              <a:latin typeface="-apple-system"/>
            </a:endParaRPr>
          </a:p>
          <a:p>
            <a:pPr algn="just">
              <a:lnSpc>
                <a:spcPct val="200000"/>
              </a:lnSpc>
            </a:pPr>
            <a:endParaRPr lang="zh-CN" altLang="en-US" sz="9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5458174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3095399"/>
          </a:xfrm>
          <a:prstGeom prst="rect">
            <a:avLst/>
          </a:prstGeom>
          <a:noFill/>
        </p:spPr>
        <p:txBody>
          <a:bodyPr wrap="square" rtlCol="0">
            <a:spAutoFit/>
          </a:bodyPr>
          <a:lstStyle/>
          <a:p>
            <a:pPr>
              <a:lnSpc>
                <a:spcPct val="200000"/>
              </a:lnSpc>
            </a:pPr>
            <a:r>
              <a:rPr lang="zh-CN" altLang="en-US" sz="2000" b="1" i="0" dirty="0">
                <a:effectLst/>
                <a:latin typeface="-apple-system"/>
              </a:rPr>
              <a:t>二、</a:t>
            </a:r>
            <a:r>
              <a:rPr lang="en-US" altLang="zh-CN" sz="2000" b="1" i="0" dirty="0">
                <a:effectLst/>
                <a:latin typeface="-apple-system"/>
              </a:rPr>
              <a:t>Ground Truth</a:t>
            </a:r>
            <a:r>
              <a:rPr lang="zh-CN" altLang="en-US" sz="2000" b="1" i="0" dirty="0">
                <a:effectLst/>
                <a:latin typeface="-apple-system"/>
              </a:rPr>
              <a:t>和候选区域：</a:t>
            </a:r>
            <a:endParaRPr lang="en-US" altLang="zh-CN" sz="2000" b="1" i="0" dirty="0">
              <a:effectLst/>
              <a:latin typeface="-apple-system"/>
            </a:endParaRPr>
          </a:p>
          <a:p>
            <a:pPr marL="285750" indent="-285750" algn="just">
              <a:lnSpc>
                <a:spcPct val="200000"/>
              </a:lnSpc>
              <a:buFont typeface="Arial" panose="020B0604020202020204" pitchFamily="34" charset="0"/>
              <a:buChar char="•"/>
            </a:pPr>
            <a:r>
              <a:rPr lang="zh-CN" altLang="en-US" sz="1600" dirty="0">
                <a:solidFill>
                  <a:srgbClr val="121212"/>
                </a:solidFill>
                <a:latin typeface="-apple-system"/>
              </a:rPr>
              <a:t>候选区域</a:t>
            </a:r>
            <a:r>
              <a:rPr lang="en-US" altLang="zh-CN" sz="1600" dirty="0">
                <a:solidFill>
                  <a:srgbClr val="121212"/>
                </a:solidFill>
                <a:latin typeface="-apple-system"/>
              </a:rPr>
              <a:t>(Region proposal)</a:t>
            </a:r>
            <a:r>
              <a:rPr lang="zh-CN" altLang="en-US" sz="1600" dirty="0">
                <a:solidFill>
                  <a:srgbClr val="121212"/>
                </a:solidFill>
                <a:latin typeface="-apple-system"/>
              </a:rPr>
              <a:t>：</a:t>
            </a:r>
            <a:r>
              <a:rPr lang="zh-CN" altLang="en-US" sz="1600" dirty="0">
                <a:solidFill>
                  <a:srgbClr val="FF0000"/>
                </a:solidFill>
                <a:latin typeface="-apple-system"/>
              </a:rPr>
              <a:t>通过某种方式在输入图片上生成一系列可能包含物体的区域</a:t>
            </a:r>
            <a:r>
              <a:rPr lang="zh-CN" altLang="en-US" sz="1600" dirty="0">
                <a:solidFill>
                  <a:srgbClr val="121212"/>
                </a:solidFill>
                <a:latin typeface="-apple-system"/>
              </a:rPr>
              <a:t>，这些区域成为候选区域。</a:t>
            </a:r>
            <a:endParaRPr lang="en-US" altLang="zh-CN" sz="1600" dirty="0">
              <a:solidFill>
                <a:srgbClr val="121212"/>
              </a:solidFill>
              <a:latin typeface="-apple-system"/>
            </a:endParaRPr>
          </a:p>
          <a:p>
            <a:pPr marL="285750" indent="-285750" algn="just">
              <a:lnSpc>
                <a:spcPct val="200000"/>
              </a:lnSpc>
              <a:buFont typeface="Arial" panose="020B0604020202020204" pitchFamily="34" charset="0"/>
              <a:buChar char="•"/>
            </a:pPr>
            <a:r>
              <a:rPr lang="en-US" altLang="zh-CN" sz="1600" b="0" i="0" dirty="0">
                <a:solidFill>
                  <a:srgbClr val="121212"/>
                </a:solidFill>
                <a:effectLst/>
                <a:latin typeface="-apple-system"/>
              </a:rPr>
              <a:t>Ground truth</a:t>
            </a:r>
            <a:r>
              <a:rPr lang="zh-CN" altLang="en-US" sz="1600" b="0" i="0" dirty="0">
                <a:solidFill>
                  <a:srgbClr val="121212"/>
                </a:solidFill>
                <a:effectLst/>
                <a:latin typeface="-apple-system"/>
              </a:rPr>
              <a:t>是摄影、测量与遥感学领域常用词汇，其解释就是字面意思：地面真值，地面实况；延伸到图像处理、机器学习等其他领域一般表示</a:t>
            </a:r>
            <a:r>
              <a:rPr lang="zh-CN" altLang="en-US" sz="1600" b="0" i="0" dirty="0">
                <a:solidFill>
                  <a:srgbClr val="FF0000"/>
                </a:solidFill>
                <a:effectLst/>
                <a:latin typeface="-apple-system"/>
              </a:rPr>
              <a:t>真实值</a:t>
            </a:r>
            <a:r>
              <a:rPr lang="zh-CN" altLang="en-US" sz="1600" b="0" i="0" dirty="0">
                <a:solidFill>
                  <a:srgbClr val="121212"/>
                </a:solidFill>
                <a:effectLst/>
                <a:latin typeface="-apple-system"/>
              </a:rPr>
              <a:t>，正确答案（或正确测量数据）。它是一个正确的基准值，一般用来进行误差估算和效果评价。</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579769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5122" name="Picture 2" descr="preview">
            <a:extLst>
              <a:ext uri="{FF2B5EF4-FFF2-40B4-BE49-F238E27FC236}">
                <a16:creationId xmlns:a16="http://schemas.microsoft.com/office/drawing/2014/main" id="{A2B1D2BE-DD2B-00AC-A9B6-08B54CBBB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1000906"/>
            <a:ext cx="3539460" cy="271334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AB0F2D8-CCAE-C753-D15A-A291827A4A75}"/>
              </a:ext>
            </a:extLst>
          </p:cNvPr>
          <p:cNvSpPr txBox="1"/>
          <p:nvPr/>
        </p:nvSpPr>
        <p:spPr>
          <a:xfrm>
            <a:off x="560439" y="3790335"/>
            <a:ext cx="7934632" cy="782137"/>
          </a:xfrm>
          <a:prstGeom prst="rect">
            <a:avLst/>
          </a:prstGeom>
          <a:noFill/>
        </p:spPr>
        <p:txBody>
          <a:bodyPr wrap="square" rtlCol="0">
            <a:spAutoFit/>
          </a:bodyPr>
          <a:lstStyle/>
          <a:p>
            <a:pPr>
              <a:lnSpc>
                <a:spcPct val="130000"/>
              </a:lnSpc>
            </a:pPr>
            <a:r>
              <a:rPr lang="zh-CN" altLang="en-US" sz="1800" b="0" i="0" dirty="0">
                <a:solidFill>
                  <a:srgbClr val="212529"/>
                </a:solidFill>
                <a:effectLst/>
                <a:latin typeface="system-ui"/>
              </a:rPr>
              <a:t>绿色框是我们的实际要达到的检测框（</a:t>
            </a:r>
            <a:r>
              <a:rPr lang="en-US" altLang="zh-CN" sz="1800" b="0" i="0" dirty="0">
                <a:solidFill>
                  <a:srgbClr val="212529"/>
                </a:solidFill>
                <a:effectLst/>
                <a:latin typeface="system-ui"/>
              </a:rPr>
              <a:t>Ground Truth</a:t>
            </a:r>
            <a:r>
              <a:rPr lang="zh-CN" altLang="en-US" sz="1800" b="0" i="0" dirty="0">
                <a:solidFill>
                  <a:srgbClr val="212529"/>
                </a:solidFill>
                <a:effectLst/>
                <a:latin typeface="system-ui"/>
              </a:rPr>
              <a:t>），</a:t>
            </a:r>
            <a:r>
              <a:rPr lang="zh-CN" altLang="en-US" sz="1800" dirty="0">
                <a:solidFill>
                  <a:srgbClr val="212529"/>
                </a:solidFill>
                <a:latin typeface="system-ui"/>
              </a:rPr>
              <a:t>红色框是我们生成的</a:t>
            </a:r>
            <a:r>
              <a:rPr lang="en-US" altLang="zh-CN" sz="1800" dirty="0">
                <a:solidFill>
                  <a:srgbClr val="212529"/>
                </a:solidFill>
                <a:latin typeface="system-ui"/>
              </a:rPr>
              <a:t>Region Proposal</a:t>
            </a:r>
            <a:r>
              <a:rPr lang="zh-CN" altLang="en-US" sz="1800" dirty="0">
                <a:solidFill>
                  <a:srgbClr val="212529"/>
                </a:solidFill>
                <a:latin typeface="system-ui"/>
              </a:rPr>
              <a:t>。</a:t>
            </a:r>
          </a:p>
        </p:txBody>
      </p:sp>
    </p:spTree>
    <p:extLst>
      <p:ext uri="{BB962C8B-B14F-4D97-AF65-F5344CB8AC3E}">
        <p14:creationId xmlns:p14="http://schemas.microsoft.com/office/powerpoint/2010/main" val="34799562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520FAACD-3BA0-697E-E0A8-2CBFFF380273}"/>
              </a:ext>
            </a:extLst>
          </p:cNvPr>
          <p:cNvSpPr txBox="1"/>
          <p:nvPr/>
        </p:nvSpPr>
        <p:spPr>
          <a:xfrm>
            <a:off x="634181" y="825910"/>
            <a:ext cx="7912509" cy="3376950"/>
          </a:xfrm>
          <a:prstGeom prst="rect">
            <a:avLst/>
          </a:prstGeom>
          <a:noFill/>
        </p:spPr>
        <p:txBody>
          <a:bodyPr wrap="square" rtlCol="0">
            <a:spAutoFit/>
          </a:bodyPr>
          <a:lstStyle/>
          <a:p>
            <a:pPr>
              <a:lnSpc>
                <a:spcPct val="130000"/>
              </a:lnSpc>
            </a:pPr>
            <a:r>
              <a:rPr lang="zh-CN" altLang="en-US" sz="2000" b="1" i="0" dirty="0">
                <a:effectLst/>
                <a:latin typeface="-apple-system"/>
              </a:rPr>
              <a:t>三、</a:t>
            </a:r>
            <a:r>
              <a:rPr lang="en-US" altLang="zh-CN" sz="2000" b="1" i="0" dirty="0">
                <a:effectLst/>
                <a:latin typeface="-apple-system"/>
              </a:rPr>
              <a:t>AP(Average Precision</a:t>
            </a:r>
            <a:r>
              <a:rPr lang="zh-CN" altLang="en-US" sz="2000" b="1" i="0" dirty="0">
                <a:effectLst/>
                <a:latin typeface="-apple-system"/>
              </a:rPr>
              <a:t>），</a:t>
            </a:r>
            <a:r>
              <a:rPr lang="en-US" altLang="zh-CN" sz="2000" b="1" i="0" dirty="0" err="1">
                <a:effectLst/>
                <a:latin typeface="-apple-system"/>
              </a:rPr>
              <a:t>mAP</a:t>
            </a:r>
            <a:r>
              <a:rPr lang="en-US" altLang="zh-CN" sz="2000" b="1" i="0" dirty="0">
                <a:effectLst/>
                <a:latin typeface="-apple-system"/>
              </a:rPr>
              <a:t>(mean Average Precision) </a:t>
            </a:r>
            <a:r>
              <a:rPr lang="zh-CN" altLang="en-US" sz="2000" b="1" i="0" dirty="0">
                <a:effectLst/>
                <a:latin typeface="Arial" panose="020B0604020202020204" pitchFamily="34" charset="0"/>
                <a:ea typeface="微软雅黑" panose="020B0503020204020204" pitchFamily="34" charset="-122"/>
              </a:rPr>
              <a:t>：</a:t>
            </a:r>
            <a:endParaRPr lang="en-US" altLang="zh-CN" sz="2000" b="1" i="0" dirty="0">
              <a:effectLst/>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en-US" altLang="zh-CN" sz="1600" b="0" i="0" dirty="0">
                <a:solidFill>
                  <a:srgbClr val="121212"/>
                </a:solidFill>
                <a:effectLst/>
                <a:latin typeface="-apple-system"/>
              </a:rPr>
              <a:t>Precision-Recall</a:t>
            </a:r>
            <a:r>
              <a:rPr lang="zh-CN" altLang="en-US" sz="1600" b="0" i="0" dirty="0">
                <a:solidFill>
                  <a:srgbClr val="121212"/>
                </a:solidFill>
                <a:effectLst/>
                <a:latin typeface="-apple-system"/>
              </a:rPr>
              <a:t>曲线可以衡量目标检测模型的好坏，但不便于模型和模型之间比较。</a:t>
            </a:r>
            <a:endParaRPr lang="en-US" altLang="zh-CN" sz="1600" b="0" i="0" dirty="0">
              <a:solidFill>
                <a:srgbClr val="121212"/>
              </a:solidFill>
              <a:effectLst/>
              <a:latin typeface="-apple-system"/>
            </a:endParaRPr>
          </a:p>
          <a:p>
            <a:pPr marL="285750" indent="-285750" algn="just">
              <a:lnSpc>
                <a:spcPct val="200000"/>
              </a:lnSpc>
              <a:buFont typeface="Arial" panose="020B0604020202020204" pitchFamily="34" charset="0"/>
              <a:buChar char="•"/>
            </a:pPr>
            <a:r>
              <a:rPr lang="zh-CN" altLang="en-US" sz="1600" b="0" i="0" dirty="0">
                <a:solidFill>
                  <a:srgbClr val="FF0000"/>
                </a:solidFill>
                <a:effectLst/>
                <a:latin typeface="-apple-system"/>
              </a:rPr>
              <a:t>在</a:t>
            </a:r>
            <a:r>
              <a:rPr lang="en-US" altLang="zh-CN" sz="1600" b="0" i="0" dirty="0">
                <a:solidFill>
                  <a:srgbClr val="FF0000"/>
                </a:solidFill>
                <a:effectLst/>
                <a:latin typeface="-apple-system"/>
              </a:rPr>
              <a:t>Precision-Recall</a:t>
            </a:r>
            <a:r>
              <a:rPr lang="zh-CN" altLang="en-US" sz="1600" b="0" i="0" dirty="0">
                <a:solidFill>
                  <a:srgbClr val="FF0000"/>
                </a:solidFill>
                <a:effectLst/>
                <a:latin typeface="-apple-system"/>
              </a:rPr>
              <a:t>曲线基础上，通过计算每一个</a:t>
            </a:r>
            <a:r>
              <a:rPr lang="en-US" altLang="zh-CN" sz="1600" b="0" i="0" dirty="0">
                <a:solidFill>
                  <a:srgbClr val="FF0000"/>
                </a:solidFill>
                <a:effectLst/>
                <a:latin typeface="-apple-system"/>
              </a:rPr>
              <a:t>recall</a:t>
            </a:r>
            <a:r>
              <a:rPr lang="zh-CN" altLang="en-US" sz="1600" b="0" i="0" dirty="0">
                <a:solidFill>
                  <a:srgbClr val="FF0000"/>
                </a:solidFill>
                <a:effectLst/>
                <a:latin typeface="-apple-system"/>
              </a:rPr>
              <a:t>值对应的</a:t>
            </a:r>
            <a:r>
              <a:rPr lang="en-US" altLang="zh-CN" sz="1600" b="0" i="0" dirty="0">
                <a:solidFill>
                  <a:srgbClr val="FF0000"/>
                </a:solidFill>
                <a:effectLst/>
                <a:latin typeface="-apple-system"/>
              </a:rPr>
              <a:t>Precision</a:t>
            </a:r>
            <a:r>
              <a:rPr lang="zh-CN" altLang="en-US" sz="1600" b="0" i="0" dirty="0">
                <a:solidFill>
                  <a:srgbClr val="FF0000"/>
                </a:solidFill>
                <a:effectLst/>
                <a:latin typeface="-apple-system"/>
              </a:rPr>
              <a:t>值的平均值，可以获得一个数值形式的评估指标：</a:t>
            </a:r>
            <a:r>
              <a:rPr lang="en-US" altLang="zh-CN" sz="1600" b="0" i="0" dirty="0">
                <a:solidFill>
                  <a:srgbClr val="FF0000"/>
                </a:solidFill>
                <a:effectLst/>
                <a:latin typeface="-apple-system"/>
              </a:rPr>
              <a:t>AP(Average Precision</a:t>
            </a:r>
            <a:r>
              <a:rPr lang="zh-CN" altLang="en-US" sz="1600" b="0" i="0" dirty="0">
                <a:solidFill>
                  <a:srgbClr val="FF0000"/>
                </a:solidFill>
                <a:effectLst/>
                <a:latin typeface="-apple-system"/>
              </a:rPr>
              <a:t>），用于衡量的是训练出来的模型在感兴趣的类别上的检测能力的好坏。</a:t>
            </a:r>
            <a:endParaRPr lang="en-US" altLang="zh-CN" sz="1600" b="0" i="0" dirty="0">
              <a:solidFill>
                <a:srgbClr val="FF0000"/>
              </a:solidFill>
              <a:effectLst/>
              <a:latin typeface="-apple-system"/>
            </a:endParaRPr>
          </a:p>
          <a:p>
            <a:pPr marL="285750" indent="-285750" algn="just">
              <a:lnSpc>
                <a:spcPct val="200000"/>
              </a:lnSpc>
              <a:buFont typeface="Arial" panose="020B0604020202020204" pitchFamily="34" charset="0"/>
              <a:buChar char="•"/>
            </a:pPr>
            <a:r>
              <a:rPr lang="zh-CN" altLang="en-US" sz="1600" b="0" i="0" dirty="0">
                <a:solidFill>
                  <a:srgbClr val="121212"/>
                </a:solidFill>
                <a:effectLst/>
                <a:latin typeface="-apple-system"/>
              </a:rPr>
              <a:t>我们现在常用的算法是每个</a:t>
            </a:r>
            <a:r>
              <a:rPr lang="en-US" altLang="zh-CN" sz="1600" b="0" i="0" dirty="0">
                <a:solidFill>
                  <a:srgbClr val="121212"/>
                </a:solidFill>
                <a:effectLst/>
                <a:latin typeface="-apple-system"/>
              </a:rPr>
              <a:t>Recall</a:t>
            </a:r>
            <a:r>
              <a:rPr lang="zh-CN" altLang="en-US" sz="1600" b="0" i="0" dirty="0">
                <a:solidFill>
                  <a:srgbClr val="121212"/>
                </a:solidFill>
                <a:effectLst/>
                <a:latin typeface="-apple-system"/>
              </a:rPr>
              <a:t>的区间内我们只取这个区间内</a:t>
            </a:r>
            <a:r>
              <a:rPr lang="en-US" altLang="zh-CN" sz="1600" b="0" i="0" dirty="0">
                <a:solidFill>
                  <a:srgbClr val="121212"/>
                </a:solidFill>
                <a:effectLst/>
                <a:latin typeface="-apple-system"/>
              </a:rPr>
              <a:t>Precision</a:t>
            </a:r>
            <a:r>
              <a:rPr lang="zh-CN" altLang="en-US" sz="1600" b="0" i="0" dirty="0">
                <a:solidFill>
                  <a:srgbClr val="121212"/>
                </a:solidFill>
                <a:effectLst/>
                <a:latin typeface="-apple-system"/>
              </a:rPr>
              <a:t>的最大值然后和这个区间的长度做乘积，最后体现出来就是一系列的矩形的面积。</a:t>
            </a:r>
            <a:endParaRPr lang="en-US" altLang="zh-CN" sz="1600" b="0" i="0" dirty="0">
              <a:effectLst/>
              <a:latin typeface="-apple-system"/>
            </a:endParaRPr>
          </a:p>
        </p:txBody>
      </p:sp>
    </p:spTree>
    <p:extLst>
      <p:ext uri="{BB962C8B-B14F-4D97-AF65-F5344CB8AC3E}">
        <p14:creationId xmlns:p14="http://schemas.microsoft.com/office/powerpoint/2010/main" val="18480554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6146" name="Picture 2">
            <a:extLst>
              <a:ext uri="{FF2B5EF4-FFF2-40B4-BE49-F238E27FC236}">
                <a16:creationId xmlns:a16="http://schemas.microsoft.com/office/drawing/2014/main" id="{7D88D8E7-91A5-90D7-EF47-114ACB13D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602" y="764065"/>
            <a:ext cx="4327217" cy="318712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6BE2C00-F268-EEB8-36B5-BD5E3AAE5CDA}"/>
              </a:ext>
            </a:extLst>
          </p:cNvPr>
          <p:cNvSpPr txBox="1"/>
          <p:nvPr/>
        </p:nvSpPr>
        <p:spPr>
          <a:xfrm>
            <a:off x="693174" y="4033684"/>
            <a:ext cx="7654413" cy="782137"/>
          </a:xfrm>
          <a:prstGeom prst="rect">
            <a:avLst/>
          </a:prstGeom>
          <a:noFill/>
        </p:spPr>
        <p:txBody>
          <a:bodyPr wrap="square" rtlCol="0">
            <a:spAutoFit/>
          </a:bodyPr>
          <a:lstStyle/>
          <a:p>
            <a:pPr algn="just">
              <a:lnSpc>
                <a:spcPct val="130000"/>
              </a:lnSpc>
            </a:pPr>
            <a:r>
              <a:rPr lang="zh-CN" altLang="en-US" sz="1800" dirty="0">
                <a:solidFill>
                  <a:srgbClr val="FF0000"/>
                </a:solidFill>
                <a:latin typeface="-apple-system"/>
              </a:rPr>
              <a:t>对于多个目标，我们计算所有目标</a:t>
            </a:r>
            <a:r>
              <a:rPr lang="en-US" altLang="zh-CN" sz="1800" dirty="0">
                <a:solidFill>
                  <a:srgbClr val="FF0000"/>
                </a:solidFill>
                <a:latin typeface="-apple-system"/>
              </a:rPr>
              <a:t>AP</a:t>
            </a:r>
            <a:r>
              <a:rPr lang="zh-CN" altLang="en-US" sz="1800" dirty="0">
                <a:solidFill>
                  <a:srgbClr val="FF0000"/>
                </a:solidFill>
                <a:latin typeface="-apple-system"/>
              </a:rPr>
              <a:t>的平均值作为目标检测最终的性能评价指标即 </a:t>
            </a:r>
            <a:r>
              <a:rPr lang="en-US" altLang="zh-CN" sz="1800" dirty="0">
                <a:solidFill>
                  <a:srgbClr val="FF0000"/>
                </a:solidFill>
                <a:latin typeface="-apple-system"/>
              </a:rPr>
              <a:t>mean average precision (</a:t>
            </a:r>
            <a:r>
              <a:rPr lang="en-US" altLang="zh-CN" sz="1800" dirty="0" err="1">
                <a:solidFill>
                  <a:srgbClr val="FF0000"/>
                </a:solidFill>
                <a:latin typeface="-apple-system"/>
              </a:rPr>
              <a:t>mAP</a:t>
            </a:r>
            <a:r>
              <a:rPr lang="en-US" altLang="zh-CN" sz="1800" dirty="0">
                <a:solidFill>
                  <a:srgbClr val="FF0000"/>
                </a:solidFill>
                <a:latin typeface="-apple-system"/>
              </a:rPr>
              <a:t>)</a:t>
            </a:r>
            <a:r>
              <a:rPr lang="zh-CN" altLang="en-US" sz="1800" dirty="0">
                <a:solidFill>
                  <a:srgbClr val="FF0000"/>
                </a:solidFill>
                <a:latin typeface="-apple-system"/>
              </a:rPr>
              <a:t>。</a:t>
            </a:r>
          </a:p>
        </p:txBody>
      </p:sp>
      <p:sp>
        <p:nvSpPr>
          <p:cNvPr id="2" name="矩形 1">
            <a:extLst>
              <a:ext uri="{FF2B5EF4-FFF2-40B4-BE49-F238E27FC236}">
                <a16:creationId xmlns:a16="http://schemas.microsoft.com/office/drawing/2014/main" id="{4038EDD6-1451-C01F-6F4A-C96E87306102}"/>
              </a:ext>
            </a:extLst>
          </p:cNvPr>
          <p:cNvSpPr/>
          <p:nvPr/>
        </p:nvSpPr>
        <p:spPr>
          <a:xfrm>
            <a:off x="4719484" y="3790335"/>
            <a:ext cx="1504335" cy="2433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20250399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BD70DF95-BBEA-1364-B121-A5EC9F849572}"/>
              </a:ext>
            </a:extLst>
          </p:cNvPr>
          <p:cNvSpPr txBox="1"/>
          <p:nvPr/>
        </p:nvSpPr>
        <p:spPr>
          <a:xfrm>
            <a:off x="560439" y="862781"/>
            <a:ext cx="8118987" cy="3216778"/>
          </a:xfrm>
          <a:prstGeom prst="rect">
            <a:avLst/>
          </a:prstGeom>
          <a:noFill/>
        </p:spPr>
        <p:txBody>
          <a:bodyPr wrap="square" rtlCol="0">
            <a:spAutoFit/>
          </a:bodyPr>
          <a:lstStyle/>
          <a:p>
            <a:pPr algn="just">
              <a:lnSpc>
                <a:spcPct val="200000"/>
              </a:lnSpc>
            </a:pPr>
            <a:r>
              <a:rPr lang="zh-CN" altLang="en-US" sz="2000" dirty="0">
                <a:solidFill>
                  <a:srgbClr val="121212"/>
                </a:solidFill>
                <a:latin typeface="-apple-system"/>
              </a:rPr>
              <a:t>四、</a:t>
            </a:r>
            <a:r>
              <a:rPr lang="zh-CN" altLang="en-US" sz="2000" b="1" i="0" dirty="0">
                <a:solidFill>
                  <a:srgbClr val="FE2C24"/>
                </a:solidFill>
                <a:effectLst/>
                <a:latin typeface="-apple-system"/>
              </a:rPr>
              <a:t>选择性搜索（</a:t>
            </a:r>
            <a:r>
              <a:rPr lang="en-US" altLang="zh-CN" sz="2000" b="1" i="0" dirty="0">
                <a:solidFill>
                  <a:srgbClr val="FE2C24"/>
                </a:solidFill>
                <a:effectLst/>
                <a:latin typeface="-apple-system"/>
              </a:rPr>
              <a:t>selective search</a:t>
            </a:r>
            <a:r>
              <a:rPr lang="zh-CN" altLang="en-US" sz="2000" b="1" i="0" dirty="0">
                <a:solidFill>
                  <a:srgbClr val="FE2C24"/>
                </a:solidFill>
                <a:effectLst/>
                <a:latin typeface="-apple-system"/>
              </a:rPr>
              <a:t>）</a:t>
            </a:r>
            <a:endParaRPr lang="en-US" altLang="zh-CN" sz="2000" b="1" i="0" dirty="0">
              <a:solidFill>
                <a:srgbClr val="FE2C24"/>
              </a:solidFill>
              <a:effectLst/>
              <a:latin typeface="-apple-system"/>
            </a:endParaRPr>
          </a:p>
          <a:p>
            <a:pPr algn="just">
              <a:lnSpc>
                <a:spcPct val="200000"/>
              </a:lnSpc>
            </a:pPr>
            <a:r>
              <a:rPr lang="zh-CN" altLang="en-US" sz="1600" b="1" dirty="0">
                <a:latin typeface="-apple-system"/>
                <a:ea typeface="微软雅黑" panose="020B0503020204020204" pitchFamily="34" charset="-122"/>
              </a:rPr>
              <a:t>参考论文：</a:t>
            </a:r>
            <a:r>
              <a:rPr lang="en-US" altLang="zh-CN" sz="2000" dirty="0">
                <a:solidFill>
                  <a:srgbClr val="056BAD"/>
                </a:solidFill>
                <a:latin typeface="-apple-system"/>
                <a:hlinkClick r:id="rId3"/>
              </a:rPr>
              <a:t>Selective Search for Object Recognition</a:t>
            </a:r>
            <a:endParaRPr lang="en-US" altLang="zh-CN" sz="2000" b="0" i="0" u="none" strike="noStrike" dirty="0">
              <a:solidFill>
                <a:srgbClr val="056BAD"/>
              </a:solidFill>
              <a:effectLst/>
              <a:latin typeface="-apple-system"/>
            </a:endParaRPr>
          </a:p>
          <a:p>
            <a:pPr algn="just">
              <a:lnSpc>
                <a:spcPct val="200000"/>
              </a:lnSpc>
            </a:pPr>
            <a:endParaRPr lang="en-US" altLang="zh-CN" sz="1600" b="0" i="0" dirty="0">
              <a:solidFill>
                <a:srgbClr val="404040"/>
              </a:solidFill>
              <a:effectLst/>
              <a:latin typeface="-apple-system"/>
            </a:endParaRPr>
          </a:p>
          <a:p>
            <a:pPr algn="just">
              <a:lnSpc>
                <a:spcPct val="200000"/>
              </a:lnSpc>
            </a:pPr>
            <a:r>
              <a:rPr lang="zh-CN" altLang="en-US" sz="1600" b="0" i="0" dirty="0">
                <a:solidFill>
                  <a:srgbClr val="404040"/>
                </a:solidFill>
                <a:effectLst/>
                <a:latin typeface="-apple-system"/>
              </a:rPr>
              <a:t>这篇论文的标题虽然也提到了 </a:t>
            </a:r>
            <a:r>
              <a:rPr lang="en-US" altLang="zh-CN" sz="1600" b="0" i="0" dirty="0">
                <a:solidFill>
                  <a:srgbClr val="404040"/>
                </a:solidFill>
                <a:effectLst/>
                <a:latin typeface="-apple-system"/>
              </a:rPr>
              <a:t>Object Recognition </a:t>
            </a:r>
            <a:r>
              <a:rPr lang="zh-CN" altLang="en-US" sz="1600" b="0" i="0" dirty="0">
                <a:solidFill>
                  <a:srgbClr val="404040"/>
                </a:solidFill>
                <a:effectLst/>
                <a:latin typeface="-apple-system"/>
              </a:rPr>
              <a:t>，但就创新点而言，其实在 </a:t>
            </a:r>
            <a:r>
              <a:rPr lang="en-US" altLang="zh-CN" sz="1600" b="0" i="0" dirty="0">
                <a:solidFill>
                  <a:srgbClr val="404040"/>
                </a:solidFill>
                <a:effectLst/>
                <a:latin typeface="-apple-system"/>
              </a:rPr>
              <a:t>Selective Search </a:t>
            </a:r>
            <a:r>
              <a:rPr lang="zh-CN" altLang="en-US" sz="1600" b="0" i="0" dirty="0">
                <a:solidFill>
                  <a:srgbClr val="404040"/>
                </a:solidFill>
                <a:effectLst/>
                <a:latin typeface="-apple-system"/>
              </a:rPr>
              <a:t>。</a:t>
            </a:r>
            <a:endParaRPr lang="en-US" altLang="zh-CN" sz="1600" b="0" i="0" dirty="0">
              <a:solidFill>
                <a:srgbClr val="404040"/>
              </a:solidFill>
              <a:effectLst/>
              <a:latin typeface="-apple-system"/>
            </a:endParaRPr>
          </a:p>
          <a:p>
            <a:pPr algn="just">
              <a:lnSpc>
                <a:spcPct val="200000"/>
              </a:lnSpc>
            </a:pPr>
            <a:endParaRPr lang="en-US" altLang="zh-CN" sz="1600" b="1" i="0" dirty="0">
              <a:effectLst/>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1370726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BD70DF95-BBEA-1364-B121-A5EC9F849572}"/>
              </a:ext>
            </a:extLst>
          </p:cNvPr>
          <p:cNvSpPr txBox="1"/>
          <p:nvPr/>
        </p:nvSpPr>
        <p:spPr>
          <a:xfrm>
            <a:off x="560439" y="862781"/>
            <a:ext cx="8118987" cy="1068626"/>
          </a:xfrm>
          <a:prstGeom prst="rect">
            <a:avLst/>
          </a:prstGeom>
          <a:noFill/>
        </p:spPr>
        <p:txBody>
          <a:bodyPr wrap="square" rtlCol="0">
            <a:spAutoFit/>
          </a:bodyPr>
          <a:lstStyle/>
          <a:p>
            <a:pPr algn="just">
              <a:lnSpc>
                <a:spcPct val="200000"/>
              </a:lnSpc>
            </a:pPr>
            <a:r>
              <a:rPr lang="en-US" altLang="zh-CN" sz="1800" b="1" dirty="0">
                <a:latin typeface="-apple-system"/>
              </a:rPr>
              <a:t>4</a:t>
            </a:r>
            <a:r>
              <a:rPr lang="en-US" altLang="zh-CN" sz="1800" b="1" i="0" dirty="0">
                <a:effectLst/>
                <a:latin typeface="-apple-system"/>
              </a:rPr>
              <a:t>.1 </a:t>
            </a:r>
            <a:r>
              <a:rPr lang="zh-CN" altLang="en-US" sz="1800" b="1" dirty="0">
                <a:latin typeface="-apple-system"/>
              </a:rPr>
              <a:t>什么是</a:t>
            </a:r>
            <a:r>
              <a:rPr lang="zh-CN" altLang="en-US" sz="1800" b="1" i="0" dirty="0">
                <a:effectLst/>
                <a:latin typeface="-apple-system"/>
              </a:rPr>
              <a:t>选择性搜索？（</a:t>
            </a:r>
            <a:r>
              <a:rPr lang="en-US" altLang="zh-CN" sz="1800" b="1" i="0" dirty="0">
                <a:effectLst/>
                <a:latin typeface="-apple-system"/>
              </a:rPr>
              <a:t>selective search</a:t>
            </a:r>
            <a:r>
              <a:rPr lang="zh-CN" altLang="en-US" sz="1800" b="1" i="0" dirty="0">
                <a:effectLst/>
                <a:latin typeface="-apple-system"/>
              </a:rPr>
              <a:t>）</a:t>
            </a:r>
            <a:endParaRPr lang="en-US" altLang="zh-CN" sz="1800" b="1" i="0" dirty="0">
              <a:effectLst/>
              <a:latin typeface="-apple-system"/>
            </a:endParaRPr>
          </a:p>
          <a:p>
            <a:pPr algn="just">
              <a:lnSpc>
                <a:spcPct val="200000"/>
              </a:lnSpc>
            </a:pPr>
            <a:r>
              <a:rPr lang="en-US" altLang="zh-CN" sz="1600" b="0" i="0" dirty="0">
                <a:solidFill>
                  <a:srgbClr val="404040"/>
                </a:solidFill>
                <a:effectLst/>
                <a:latin typeface="-apple-system"/>
              </a:rPr>
              <a:t>Selective Search</a:t>
            </a:r>
            <a:r>
              <a:rPr lang="zh-CN" altLang="en-US" sz="1600" b="0" i="0" dirty="0">
                <a:solidFill>
                  <a:srgbClr val="404040"/>
                </a:solidFill>
                <a:effectLst/>
                <a:latin typeface="-apple-system"/>
              </a:rPr>
              <a:t>，说的简单点，就是</a:t>
            </a:r>
            <a:r>
              <a:rPr lang="zh-CN" altLang="en-US" sz="1600" b="0" i="0" dirty="0">
                <a:solidFill>
                  <a:srgbClr val="FF0000"/>
                </a:solidFill>
                <a:effectLst/>
                <a:latin typeface="-apple-system"/>
              </a:rPr>
              <a:t>从图片中找出物体可能存在的区域。</a:t>
            </a:r>
            <a:endParaRPr lang="en-US" altLang="zh-CN" sz="1600" b="0" i="0" dirty="0">
              <a:solidFill>
                <a:srgbClr val="FF0000"/>
              </a:solidFill>
              <a:effectLst/>
              <a:latin typeface="-apple-system"/>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4" name="Picture 6">
            <a:extLst>
              <a:ext uri="{FF2B5EF4-FFF2-40B4-BE49-F238E27FC236}">
                <a16:creationId xmlns:a16="http://schemas.microsoft.com/office/drawing/2014/main" id="{7F3BD726-F593-8C4B-CC99-BB9CC1A46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31406"/>
            <a:ext cx="3212093" cy="321209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256FE6B-55A4-01A4-8E0C-ECD5F2970084}"/>
              </a:ext>
            </a:extLst>
          </p:cNvPr>
          <p:cNvSpPr txBox="1"/>
          <p:nvPr/>
        </p:nvSpPr>
        <p:spPr>
          <a:xfrm>
            <a:off x="2917878" y="3106775"/>
            <a:ext cx="5761548" cy="1002519"/>
          </a:xfrm>
          <a:prstGeom prst="rect">
            <a:avLst/>
          </a:prstGeom>
          <a:noFill/>
        </p:spPr>
        <p:txBody>
          <a:bodyPr wrap="square" rtlCol="0">
            <a:spAutoFit/>
          </a:bodyPr>
          <a:lstStyle/>
          <a:p>
            <a:pPr>
              <a:lnSpc>
                <a:spcPct val="200000"/>
              </a:lnSpc>
            </a:pPr>
            <a:r>
              <a:rPr lang="zh-CN" altLang="en-US" sz="1600" dirty="0">
                <a:solidFill>
                  <a:srgbClr val="404040"/>
                </a:solidFill>
                <a:latin typeface="-apple-system"/>
              </a:rPr>
              <a:t>左边</a:t>
            </a:r>
            <a:r>
              <a:rPr lang="zh-CN" altLang="en-US" sz="1600" b="0" i="0" dirty="0">
                <a:solidFill>
                  <a:srgbClr val="404040"/>
                </a:solidFill>
                <a:effectLst/>
                <a:latin typeface="-apple-system"/>
              </a:rPr>
              <a:t>这幅宇航员的图片中，那些红色的框就是 </a:t>
            </a:r>
            <a:r>
              <a:rPr lang="en-US" altLang="zh-CN" sz="1600" b="0" i="0" dirty="0">
                <a:solidFill>
                  <a:srgbClr val="404040"/>
                </a:solidFill>
                <a:effectLst/>
                <a:latin typeface="-apple-system"/>
              </a:rPr>
              <a:t>Selective Search </a:t>
            </a:r>
            <a:r>
              <a:rPr lang="zh-CN" altLang="en-US" sz="1600" b="0" i="0" dirty="0">
                <a:solidFill>
                  <a:srgbClr val="404040"/>
                </a:solidFill>
                <a:effectLst/>
                <a:latin typeface="-apple-system"/>
              </a:rPr>
              <a:t>找出来的可能存在物体的区域。</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72842265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BD70DF95-BBEA-1364-B121-A5EC9F849572}"/>
              </a:ext>
            </a:extLst>
          </p:cNvPr>
          <p:cNvSpPr txBox="1"/>
          <p:nvPr/>
        </p:nvSpPr>
        <p:spPr>
          <a:xfrm>
            <a:off x="560439" y="862781"/>
            <a:ext cx="8118987" cy="514628"/>
          </a:xfrm>
          <a:prstGeom prst="rect">
            <a:avLst/>
          </a:prstGeom>
          <a:noFill/>
        </p:spPr>
        <p:txBody>
          <a:bodyPr wrap="square" rtlCol="0">
            <a:spAutoFit/>
          </a:bodyPr>
          <a:lstStyle/>
          <a:p>
            <a:pPr algn="just">
              <a:lnSpc>
                <a:spcPct val="200000"/>
              </a:lnSpc>
            </a:pPr>
            <a:r>
              <a:rPr lang="zh-CN" altLang="en-US" sz="1600" b="0" i="0" dirty="0">
                <a:solidFill>
                  <a:srgbClr val="404040"/>
                </a:solidFill>
                <a:effectLst/>
                <a:latin typeface="-apple-system"/>
              </a:rPr>
              <a:t>在进一步探讨它的原理之前，</a:t>
            </a:r>
            <a:r>
              <a:rPr lang="zh-CN" altLang="en-US" sz="1600" dirty="0">
                <a:solidFill>
                  <a:srgbClr val="404040"/>
                </a:solidFill>
                <a:latin typeface="-apple-system"/>
              </a:rPr>
              <a:t>论文里提出了一个问题：</a:t>
            </a:r>
            <a:r>
              <a:rPr lang="zh-CN" altLang="en-US" sz="1600" b="0" i="0" dirty="0">
                <a:solidFill>
                  <a:srgbClr val="404040"/>
                </a:solidFill>
                <a:effectLst/>
                <a:latin typeface="-apple-system"/>
              </a:rPr>
              <a:t>如何判别哪些 </a:t>
            </a:r>
            <a:r>
              <a:rPr lang="en-US" altLang="zh-CN" sz="1600" b="0" i="0" dirty="0">
                <a:solidFill>
                  <a:srgbClr val="404040"/>
                </a:solidFill>
                <a:effectLst/>
                <a:latin typeface="-apple-system"/>
              </a:rPr>
              <a:t>region </a:t>
            </a:r>
            <a:r>
              <a:rPr lang="zh-CN" altLang="en-US" sz="1600" b="0" i="0" dirty="0">
                <a:solidFill>
                  <a:srgbClr val="404040"/>
                </a:solidFill>
                <a:effectLst/>
                <a:latin typeface="-apple-system"/>
              </a:rPr>
              <a:t>属于一个物体？</a:t>
            </a:r>
            <a:endParaRPr lang="en-US" altLang="zh-CN" sz="1600" b="0" i="0" dirty="0">
              <a:solidFill>
                <a:srgbClr val="404040"/>
              </a:solidFill>
              <a:effectLst/>
              <a:latin typeface="-apple-system"/>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4" name="Picture 2">
            <a:extLst>
              <a:ext uri="{FF2B5EF4-FFF2-40B4-BE49-F238E27FC236}">
                <a16:creationId xmlns:a16="http://schemas.microsoft.com/office/drawing/2014/main" id="{E40F2DAF-CD89-41F5-CEC7-273A3BD36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60276"/>
            <a:ext cx="3148780" cy="2977831"/>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C14D5C2C-8204-C8DF-57C4-6FB71E16B122}"/>
              </a:ext>
            </a:extLst>
          </p:cNvPr>
          <p:cNvSpPr txBox="1"/>
          <p:nvPr/>
        </p:nvSpPr>
        <p:spPr>
          <a:xfrm>
            <a:off x="3148780" y="1908832"/>
            <a:ext cx="5891981" cy="3262432"/>
          </a:xfrm>
          <a:prstGeom prst="rect">
            <a:avLst/>
          </a:prstGeom>
          <a:noFill/>
        </p:spPr>
        <p:txBody>
          <a:bodyPr wrap="square" rtlCol="0">
            <a:spAutoFit/>
          </a:bodyPr>
          <a:lstStyle/>
          <a:p>
            <a:pPr algn="just">
              <a:lnSpc>
                <a:spcPct val="200000"/>
              </a:lnSpc>
            </a:pPr>
            <a:r>
              <a:rPr lang="zh-CN" altLang="en-US" sz="1600" dirty="0"/>
              <a:t>作者在论文中用以上四幅图，分别描述了四种可能的情况：</a:t>
            </a:r>
          </a:p>
          <a:p>
            <a:pPr algn="just">
              <a:lnSpc>
                <a:spcPct val="200000"/>
              </a:lnSpc>
              <a:buFont typeface="+mj-lt"/>
              <a:buAutoNum type="arabicPeriod"/>
            </a:pPr>
            <a:r>
              <a:rPr lang="zh-CN" altLang="en-US" sz="1600" dirty="0"/>
              <a:t>图 </a:t>
            </a:r>
            <a:r>
              <a:rPr lang="en-US" altLang="zh-CN" sz="1600" dirty="0"/>
              <a:t>a </a:t>
            </a:r>
            <a:r>
              <a:rPr lang="zh-CN" altLang="en-US" sz="1600" dirty="0"/>
              <a:t>，物体之间可能存在层级关系，比如：碗里有个勺；</a:t>
            </a:r>
          </a:p>
          <a:p>
            <a:pPr algn="just">
              <a:lnSpc>
                <a:spcPct val="200000"/>
              </a:lnSpc>
              <a:buFont typeface="+mj-lt"/>
              <a:buAutoNum type="arabicPeriod"/>
            </a:pPr>
            <a:r>
              <a:rPr lang="zh-CN" altLang="en-US" sz="1600" dirty="0"/>
              <a:t>图 </a:t>
            </a:r>
            <a:r>
              <a:rPr lang="en-US" altLang="zh-CN" sz="1600" dirty="0"/>
              <a:t>b</a:t>
            </a:r>
            <a:r>
              <a:rPr lang="zh-CN" altLang="en-US" sz="1600" dirty="0"/>
              <a:t>，我们可以用颜色来分开两只猫，却没法用纹理来区分；</a:t>
            </a:r>
          </a:p>
          <a:p>
            <a:pPr algn="just">
              <a:lnSpc>
                <a:spcPct val="200000"/>
              </a:lnSpc>
              <a:buFont typeface="+mj-lt"/>
              <a:buAutoNum type="arabicPeriod"/>
            </a:pPr>
            <a:r>
              <a:rPr lang="zh-CN" altLang="en-US" sz="1600" dirty="0"/>
              <a:t>图 </a:t>
            </a:r>
            <a:r>
              <a:rPr lang="en-US" altLang="zh-CN" sz="1600" dirty="0"/>
              <a:t>c</a:t>
            </a:r>
            <a:r>
              <a:rPr lang="zh-CN" altLang="en-US" sz="1600" dirty="0"/>
              <a:t>，我们可以用纹理来区分变色龙，却没法用颜色来区分；</a:t>
            </a:r>
          </a:p>
          <a:p>
            <a:pPr algn="just">
              <a:lnSpc>
                <a:spcPct val="200000"/>
              </a:lnSpc>
              <a:buFont typeface="+mj-lt"/>
              <a:buAutoNum type="arabicPeriod"/>
            </a:pPr>
            <a:r>
              <a:rPr lang="zh-CN" altLang="en-US" sz="1600" dirty="0"/>
              <a:t>图 </a:t>
            </a:r>
            <a:r>
              <a:rPr lang="en-US" altLang="zh-CN" sz="1600" dirty="0"/>
              <a:t>d</a:t>
            </a:r>
            <a:r>
              <a:rPr lang="zh-CN" altLang="en-US" sz="1600" dirty="0"/>
              <a:t>，轮胎是车的一部分，不是因为它们颜色相近、纹理相近，而是因为轮胎包含在车上。</a:t>
            </a:r>
          </a:p>
          <a:p>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513034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BD70DF95-BBEA-1364-B121-A5EC9F849572}"/>
              </a:ext>
            </a:extLst>
          </p:cNvPr>
          <p:cNvSpPr txBox="1"/>
          <p:nvPr/>
        </p:nvSpPr>
        <p:spPr>
          <a:xfrm>
            <a:off x="560439" y="1953824"/>
            <a:ext cx="8118987" cy="1235851"/>
          </a:xfrm>
          <a:prstGeom prst="rect">
            <a:avLst/>
          </a:prstGeom>
          <a:noFill/>
        </p:spPr>
        <p:txBody>
          <a:bodyPr wrap="square" rtlCol="0">
            <a:spAutoFit/>
          </a:bodyPr>
          <a:lstStyle/>
          <a:p>
            <a:pPr algn="l">
              <a:lnSpc>
                <a:spcPct val="200000"/>
              </a:lnSpc>
            </a:pPr>
            <a:r>
              <a:rPr lang="zh-CN" altLang="en-US" sz="2000" dirty="0">
                <a:solidFill>
                  <a:srgbClr val="FF0000"/>
                </a:solidFill>
                <a:latin typeface="-apple-system"/>
              </a:rPr>
              <a:t>综上所述</a:t>
            </a:r>
            <a:r>
              <a:rPr lang="zh-CN" altLang="en-US" sz="2000" b="0" i="0" dirty="0">
                <a:solidFill>
                  <a:srgbClr val="FF0000"/>
                </a:solidFill>
                <a:effectLst/>
                <a:latin typeface="-apple-system"/>
              </a:rPr>
              <a:t>，我们没法用单一的特征来定位物体，需要综合考虑多种策略，这一点是 </a:t>
            </a:r>
            <a:r>
              <a:rPr lang="en-US" altLang="zh-CN" sz="2000" b="0" i="0" dirty="0">
                <a:solidFill>
                  <a:srgbClr val="FF0000"/>
                </a:solidFill>
                <a:effectLst/>
                <a:latin typeface="-apple-system"/>
              </a:rPr>
              <a:t>Selective Search </a:t>
            </a:r>
            <a:r>
              <a:rPr lang="zh-CN" altLang="en-US" sz="2000" b="0" i="0" dirty="0">
                <a:solidFill>
                  <a:srgbClr val="FF0000"/>
                </a:solidFill>
                <a:effectLst/>
                <a:latin typeface="-apple-system"/>
              </a:rPr>
              <a:t>精要所在。</a:t>
            </a: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0112520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159562"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rPr>
              <a:t>什么叫目标检测</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54869F14-AF75-4917-B9D5-C7918B6F0C99}"/>
              </a:ext>
            </a:extLst>
          </p:cNvPr>
          <p:cNvSpPr txBox="1"/>
          <p:nvPr/>
        </p:nvSpPr>
        <p:spPr>
          <a:xfrm>
            <a:off x="973756" y="1070178"/>
            <a:ext cx="7196487" cy="2439899"/>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给定一张图片就可以识别出类别，就是</a:t>
            </a:r>
            <a:r>
              <a:rPr lang="zh-CN" altLang="en-US" b="1" dirty="0">
                <a:latin typeface="Arial" panose="020B0604020202020204" pitchFamily="34" charset="0"/>
                <a:ea typeface="微软雅黑" panose="020B0503020204020204" pitchFamily="34" charset="-122"/>
              </a:rPr>
              <a:t>对象识别</a:t>
            </a:r>
            <a:r>
              <a:rPr lang="zh-CN" altLang="en-US" dirty="0">
                <a:latin typeface="Arial" panose="020B0604020202020204" pitchFamily="34" charset="0"/>
                <a:ea typeface="微软雅黑" panose="020B0503020204020204" pitchFamily="34" charset="-122"/>
              </a:rPr>
              <a:t>。</a:t>
            </a:r>
            <a:endParaRPr lang="en-US" altLang="zh-CN" dirty="0">
              <a:latin typeface="Arial" panose="020B0604020202020204" pitchFamily="34" charset="0"/>
              <a:ea typeface="微软雅黑" panose="020B0503020204020204" pitchFamily="34" charset="-122"/>
            </a:endParaRPr>
          </a:p>
          <a:p>
            <a:pPr>
              <a:lnSpc>
                <a:spcPct val="130000"/>
              </a:lnSpc>
            </a:pPr>
            <a:endParaRPr lang="en-US" altLang="zh-CN" dirty="0">
              <a:latin typeface="Arial" panose="020B0604020202020204" pitchFamily="34" charset="0"/>
              <a:ea typeface="微软雅黑" panose="020B0503020204020204" pitchFamily="34" charset="-122"/>
            </a:endParaRPr>
          </a:p>
          <a:p>
            <a:pPr marL="285750" indent="-285750">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而</a:t>
            </a:r>
            <a:r>
              <a:rPr lang="zh-CN" altLang="en-US" b="1" dirty="0">
                <a:latin typeface="Arial" panose="020B0604020202020204" pitchFamily="34" charset="0"/>
                <a:ea typeface="微软雅黑" panose="020B0503020204020204" pitchFamily="34" charset="-122"/>
              </a:rPr>
              <a:t>目标检测</a:t>
            </a:r>
            <a:r>
              <a:rPr lang="zh-CN" altLang="en-US" dirty="0">
                <a:latin typeface="Arial" panose="020B0604020202020204" pitchFamily="34" charset="0"/>
                <a:ea typeface="微软雅黑" panose="020B0503020204020204" pitchFamily="34" charset="-122"/>
              </a:rPr>
              <a:t>除了要识别类别外，还要找出它们的位置。</a:t>
            </a:r>
            <a:endParaRPr lang="en-US" altLang="zh-CN" dirty="0">
              <a:latin typeface="Arial" panose="020B0604020202020204" pitchFamily="34" charset="0"/>
              <a:ea typeface="微软雅黑" panose="020B0503020204020204" pitchFamily="34" charset="-122"/>
            </a:endParaRPr>
          </a:p>
          <a:p>
            <a:pPr>
              <a:lnSpc>
                <a:spcPct val="130000"/>
              </a:lnSpc>
            </a:pPr>
            <a:endParaRPr lang="en-US" altLang="zh-CN"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针对单个目标的任务，</a:t>
            </a:r>
            <a:r>
              <a:rPr lang="zh-CN" altLang="en-US" b="1" dirty="0">
                <a:latin typeface="Arial" panose="020B0604020202020204" pitchFamily="34" charset="0"/>
                <a:ea typeface="微软雅黑" panose="020B0503020204020204" pitchFamily="34" charset="-122"/>
              </a:rPr>
              <a:t>识别就是给定一张图片，要让计算机告诉你图片中是什么</a:t>
            </a:r>
            <a:r>
              <a:rPr lang="zh-CN" altLang="en-US" dirty="0">
                <a:latin typeface="Arial" panose="020B0604020202020204" pitchFamily="34" charset="0"/>
                <a:ea typeface="微软雅黑" panose="020B0503020204020204" pitchFamily="34" charset="-122"/>
              </a:rPr>
              <a:t>。</a:t>
            </a:r>
            <a:r>
              <a:rPr lang="zh-CN" altLang="en-US" b="1" dirty="0">
                <a:latin typeface="Arial" panose="020B0604020202020204" pitchFamily="34" charset="0"/>
                <a:ea typeface="微软雅黑" panose="020B0503020204020204" pitchFamily="34" charset="-122"/>
              </a:rPr>
              <a:t>定位任务不仅要识别出图像中是什么，还要给出目标在图像中的位置信息。</a:t>
            </a:r>
            <a:r>
              <a:rPr lang="zh-CN" altLang="en-US" dirty="0">
                <a:latin typeface="Arial" panose="020B0604020202020204" pitchFamily="34" charset="0"/>
                <a:ea typeface="微软雅黑" panose="020B0503020204020204" pitchFamily="34" charset="-122"/>
              </a:rPr>
              <a:t>简单的说，就是用一个矩形框把识别的目标框出来（有时候也有多个固定数量的目标）。</a:t>
            </a:r>
            <a:endParaRPr lang="en-US" altLang="zh-CN"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200159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811161"/>
            <a:ext cx="8096725" cy="1728230"/>
          </a:xfrm>
          <a:prstGeom prst="rect">
            <a:avLst/>
          </a:prstGeom>
          <a:noFill/>
        </p:spPr>
        <p:txBody>
          <a:bodyPr wrap="square" rtlCol="0">
            <a:spAutoFit/>
          </a:bodyPr>
          <a:lstStyle/>
          <a:p>
            <a:pPr>
              <a:lnSpc>
                <a:spcPct val="130000"/>
              </a:lnSpc>
            </a:pPr>
            <a:r>
              <a:rPr lang="en-US" altLang="zh-CN" sz="2000" b="1" dirty="0">
                <a:solidFill>
                  <a:srgbClr val="404040"/>
                </a:solidFill>
                <a:latin typeface="-apple-system"/>
              </a:rPr>
              <a:t>4</a:t>
            </a:r>
            <a:r>
              <a:rPr lang="en-US" altLang="zh-CN" sz="2000" b="1" i="0" dirty="0">
                <a:solidFill>
                  <a:srgbClr val="404040"/>
                </a:solidFill>
                <a:effectLst/>
                <a:latin typeface="-apple-system"/>
              </a:rPr>
              <a:t>.2 </a:t>
            </a:r>
            <a:r>
              <a:rPr lang="zh-CN" altLang="en-US" sz="2000" b="1" i="0" dirty="0">
                <a:solidFill>
                  <a:srgbClr val="404040"/>
                </a:solidFill>
                <a:effectLst/>
                <a:latin typeface="-apple-system"/>
              </a:rPr>
              <a:t>候选框的查找方法</a:t>
            </a:r>
            <a:endParaRPr lang="en-US" altLang="zh-CN" sz="2000" b="1" i="0" dirty="0">
              <a:solidFill>
                <a:srgbClr val="404040"/>
              </a:solidFill>
              <a:effectLst/>
              <a:latin typeface="-apple-system"/>
            </a:endParaRPr>
          </a:p>
          <a:p>
            <a:pPr>
              <a:lnSpc>
                <a:spcPct val="200000"/>
              </a:lnSpc>
            </a:pPr>
            <a:r>
              <a:rPr lang="zh-CN" altLang="en-US" sz="1600" dirty="0">
                <a:latin typeface="Arial" panose="020B0604020202020204" pitchFamily="34" charset="0"/>
                <a:ea typeface="微软雅黑" panose="020B0503020204020204" pitchFamily="34" charset="-122"/>
              </a:rPr>
              <a:t>在此算法之前选择的常用方法是滑动窗口法：</a:t>
            </a:r>
            <a:endParaRPr lang="en-US" altLang="zh-CN" sz="1600" dirty="0">
              <a:latin typeface="Arial" panose="020B0604020202020204" pitchFamily="34" charset="0"/>
              <a:ea typeface="微软雅黑" panose="020B0503020204020204" pitchFamily="34" charset="-122"/>
            </a:endParaRPr>
          </a:p>
          <a:p>
            <a:pPr algn="just">
              <a:lnSpc>
                <a:spcPct val="200000"/>
              </a:lnSpc>
            </a:pPr>
            <a:endParaRPr lang="en-US" altLang="zh-CN" sz="1600" dirty="0">
              <a:latin typeface="Arial" panose="020B0604020202020204" pitchFamily="34" charset="0"/>
              <a:ea typeface="微软雅黑" panose="020B0503020204020204" pitchFamily="34" charset="-122"/>
            </a:endParaRPr>
          </a:p>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1026" name="Picture 2">
            <a:extLst>
              <a:ext uri="{FF2B5EF4-FFF2-40B4-BE49-F238E27FC236}">
                <a16:creationId xmlns:a16="http://schemas.microsoft.com/office/drawing/2014/main" id="{966E7B36-F805-7A16-42DC-7A3F0D547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63" y="1917233"/>
            <a:ext cx="1823884" cy="268595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619FCD4-EDC6-82FD-E934-BB7B5B162108}"/>
              </a:ext>
            </a:extLst>
          </p:cNvPr>
          <p:cNvSpPr txBox="1"/>
          <p:nvPr/>
        </p:nvSpPr>
        <p:spPr>
          <a:xfrm>
            <a:off x="2639961" y="1675276"/>
            <a:ext cx="5766620" cy="2972289"/>
          </a:xfrm>
          <a:prstGeom prst="rect">
            <a:avLst/>
          </a:prstGeom>
          <a:noFill/>
        </p:spPr>
        <p:txBody>
          <a:bodyPr wrap="square" rtlCol="0">
            <a:spAutoFit/>
          </a:bodyPr>
          <a:lstStyle/>
          <a:p>
            <a:pPr algn="just">
              <a:lnSpc>
                <a:spcPct val="200000"/>
              </a:lnSpc>
            </a:pPr>
            <a:r>
              <a:rPr lang="zh-CN" altLang="en-US" sz="1600" b="0" i="0" dirty="0">
                <a:solidFill>
                  <a:srgbClr val="404040"/>
                </a:solidFill>
                <a:effectLst/>
                <a:latin typeface="-apple-system"/>
              </a:rPr>
              <a:t>滑动窗口</a:t>
            </a:r>
            <a:r>
              <a:rPr lang="en-US" altLang="zh-CN" sz="1600" b="0" i="0" dirty="0">
                <a:solidFill>
                  <a:srgbClr val="404040"/>
                </a:solidFill>
                <a:effectLst/>
                <a:latin typeface="-apple-system"/>
              </a:rPr>
              <a:t>(sliding window)</a:t>
            </a:r>
            <a:r>
              <a:rPr lang="zh-CN" altLang="en-US" sz="1600" b="0" i="0" dirty="0">
                <a:solidFill>
                  <a:srgbClr val="404040"/>
                </a:solidFill>
                <a:effectLst/>
                <a:latin typeface="-apple-system"/>
              </a:rPr>
              <a:t>，即遍历法，设计思想简单，计算量巨大，不实用。其问题在于：</a:t>
            </a:r>
            <a:r>
              <a:rPr lang="zh-CN" altLang="en-US" sz="1600" b="0" i="0" dirty="0">
                <a:solidFill>
                  <a:srgbClr val="FF0000"/>
                </a:solidFill>
                <a:effectLst/>
                <a:latin typeface="-apple-system"/>
              </a:rPr>
              <a:t>漫无目的性的搜索。</a:t>
            </a:r>
            <a:endParaRPr lang="en-US" altLang="zh-CN" sz="1600" b="0" i="0" dirty="0">
              <a:solidFill>
                <a:srgbClr val="FF0000"/>
              </a:solidFill>
              <a:effectLst/>
              <a:latin typeface="-apple-system"/>
            </a:endParaRPr>
          </a:p>
          <a:p>
            <a:pPr algn="just">
              <a:lnSpc>
                <a:spcPct val="200000"/>
              </a:lnSpc>
            </a:pPr>
            <a:r>
              <a:rPr lang="zh-CN" altLang="en-US" sz="1600" b="0" i="0" dirty="0">
                <a:solidFill>
                  <a:srgbClr val="333333"/>
                </a:solidFill>
                <a:effectLst/>
                <a:latin typeface="pingfang SC"/>
              </a:rPr>
              <a:t>因为我不知道目标的大小，设置不同大小的窗口对候选框查找结果有很大的影响，而且滑动窗的步长太小会产生过多的候选框，带来很大的计算量，步长太大又容易错过精确的目标候选框，对于实时性和速度要求较高时不推荐使用滑窗法。</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7896133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811161"/>
            <a:ext cx="8096725" cy="1895071"/>
          </a:xfrm>
          <a:prstGeom prst="rect">
            <a:avLst/>
          </a:prstGeom>
          <a:noFill/>
        </p:spPr>
        <p:txBody>
          <a:bodyPr wrap="square" rtlCol="0">
            <a:spAutoFit/>
          </a:bodyPr>
          <a:lstStyle/>
          <a:p>
            <a:pPr>
              <a:lnSpc>
                <a:spcPct val="130000"/>
              </a:lnSpc>
            </a:pPr>
            <a:r>
              <a:rPr lang="en-US" altLang="zh-CN" sz="2000" b="1" dirty="0">
                <a:solidFill>
                  <a:srgbClr val="404040"/>
                </a:solidFill>
                <a:latin typeface="-apple-system"/>
              </a:rPr>
              <a:t>4</a:t>
            </a:r>
            <a:r>
              <a:rPr lang="en-US" altLang="zh-CN" sz="2000" b="1" i="0" dirty="0">
                <a:solidFill>
                  <a:srgbClr val="404040"/>
                </a:solidFill>
                <a:effectLst/>
                <a:latin typeface="-apple-system"/>
              </a:rPr>
              <a:t>.2 </a:t>
            </a:r>
            <a:r>
              <a:rPr lang="zh-CN" altLang="en-US" sz="2000" b="1" i="0" dirty="0">
                <a:solidFill>
                  <a:srgbClr val="404040"/>
                </a:solidFill>
                <a:effectLst/>
                <a:latin typeface="-apple-system"/>
              </a:rPr>
              <a:t>候选框的查找方法</a:t>
            </a:r>
            <a:endParaRPr lang="en-US" altLang="zh-CN" sz="2000" b="1" i="0" dirty="0">
              <a:solidFill>
                <a:srgbClr val="404040"/>
              </a:solidFill>
              <a:effectLst/>
              <a:latin typeface="-apple-system"/>
            </a:endParaRPr>
          </a:p>
          <a:p>
            <a:pPr algn="just">
              <a:lnSpc>
                <a:spcPct val="200000"/>
              </a:lnSpc>
            </a:pPr>
            <a:r>
              <a:rPr lang="zh-CN" altLang="en-US" sz="1600" dirty="0"/>
              <a:t>选择性搜索</a:t>
            </a:r>
            <a:r>
              <a:rPr lang="en-US" altLang="zh-CN" sz="1600" dirty="0"/>
              <a:t>(selective search)</a:t>
            </a:r>
            <a:r>
              <a:rPr lang="zh-CN" altLang="en-US" sz="1600" dirty="0"/>
              <a:t>，根据</a:t>
            </a:r>
            <a:r>
              <a:rPr lang="zh-CN" altLang="en-US" sz="1600" dirty="0">
                <a:solidFill>
                  <a:srgbClr val="FF0000"/>
                </a:solidFill>
              </a:rPr>
              <a:t>相似程度</a:t>
            </a:r>
            <a:r>
              <a:rPr lang="zh-CN" altLang="en-US" sz="1600" dirty="0"/>
              <a:t>（颜色，纹理，大小，形状等）来提出包含目标对象可能性更大的候选区域，候选框从数十万</a:t>
            </a:r>
            <a:r>
              <a:rPr lang="en-US" altLang="zh-CN" sz="1600" dirty="0"/>
              <a:t>(</a:t>
            </a:r>
            <a:r>
              <a:rPr lang="zh-CN" altLang="en-US" sz="1600" dirty="0"/>
              <a:t>滑动窗口法</a:t>
            </a:r>
            <a:r>
              <a:rPr lang="en-US" altLang="zh-CN" sz="1600" dirty="0"/>
              <a:t>)</a:t>
            </a:r>
            <a:r>
              <a:rPr lang="zh-CN" altLang="en-US" sz="1600" dirty="0"/>
              <a:t>降到几千</a:t>
            </a:r>
            <a:r>
              <a:rPr lang="en-US" altLang="zh-CN" sz="1600" dirty="0"/>
              <a:t>(</a:t>
            </a:r>
            <a:r>
              <a:rPr lang="en-US" altLang="zh-CN" sz="1600" dirty="0">
                <a:solidFill>
                  <a:srgbClr val="FF0000"/>
                </a:solidFill>
              </a:rPr>
              <a:t>R-CNN</a:t>
            </a:r>
            <a:r>
              <a:rPr lang="zh-CN" altLang="en-US" sz="1600" dirty="0">
                <a:solidFill>
                  <a:srgbClr val="FF0000"/>
                </a:solidFill>
              </a:rPr>
              <a:t>中两千左右</a:t>
            </a:r>
            <a:r>
              <a:rPr lang="zh-CN" altLang="en-US" sz="1600" dirty="0"/>
              <a:t>），从而极大的降低了计算量，提高了检测速度。</a:t>
            </a:r>
          </a:p>
        </p:txBody>
      </p:sp>
    </p:spTree>
    <p:extLst>
      <p:ext uri="{BB962C8B-B14F-4D97-AF65-F5344CB8AC3E}">
        <p14:creationId xmlns:p14="http://schemas.microsoft.com/office/powerpoint/2010/main" val="313195946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811161"/>
            <a:ext cx="8096725" cy="853054"/>
          </a:xfrm>
          <a:prstGeom prst="rect">
            <a:avLst/>
          </a:prstGeom>
          <a:noFill/>
        </p:spPr>
        <p:txBody>
          <a:bodyPr wrap="square" rtlCol="0">
            <a:spAutoFit/>
          </a:bodyPr>
          <a:lstStyle/>
          <a:p>
            <a:pPr>
              <a:lnSpc>
                <a:spcPct val="130000"/>
              </a:lnSpc>
            </a:pPr>
            <a:r>
              <a:rPr lang="en-US" altLang="zh-CN" sz="2000" b="1" dirty="0">
                <a:solidFill>
                  <a:srgbClr val="404040"/>
                </a:solidFill>
                <a:latin typeface="-apple-system"/>
              </a:rPr>
              <a:t>4</a:t>
            </a:r>
            <a:r>
              <a:rPr lang="en-US" altLang="zh-CN" sz="2000" b="1" i="0" dirty="0">
                <a:solidFill>
                  <a:srgbClr val="404040"/>
                </a:solidFill>
                <a:effectLst/>
                <a:latin typeface="-apple-system"/>
              </a:rPr>
              <a:t>.2 </a:t>
            </a:r>
            <a:r>
              <a:rPr lang="zh-CN" altLang="en-US" sz="2000" b="1" i="0" dirty="0">
                <a:solidFill>
                  <a:srgbClr val="404040"/>
                </a:solidFill>
                <a:effectLst/>
                <a:latin typeface="-apple-system"/>
              </a:rPr>
              <a:t>候选框的查找方法</a:t>
            </a:r>
            <a:endParaRPr lang="en-US" altLang="zh-CN" sz="2000" b="1" i="0" dirty="0">
              <a:solidFill>
                <a:srgbClr val="404040"/>
              </a:solidFill>
              <a:effectLst/>
              <a:latin typeface="-apple-system"/>
            </a:endParaRPr>
          </a:p>
          <a:p>
            <a:pPr>
              <a:lnSpc>
                <a:spcPct val="130000"/>
              </a:lnSpc>
            </a:pPr>
            <a:r>
              <a:rPr lang="en-US" altLang="zh-CN" sz="2000" dirty="0"/>
              <a:t>selective search</a:t>
            </a:r>
            <a:r>
              <a:rPr lang="zh-CN" altLang="en-US" sz="2000" dirty="0"/>
              <a:t>算法获得的候选框展示如下：</a:t>
            </a:r>
            <a:endParaRPr lang="en-US" altLang="zh-CN" sz="2000" dirty="0"/>
          </a:p>
        </p:txBody>
      </p:sp>
      <p:pic>
        <p:nvPicPr>
          <p:cNvPr id="2050" name="Picture 2">
            <a:extLst>
              <a:ext uri="{FF2B5EF4-FFF2-40B4-BE49-F238E27FC236}">
                <a16:creationId xmlns:a16="http://schemas.microsoft.com/office/drawing/2014/main" id="{B7BCBBAE-7A19-2E28-E38E-A8C2D6F60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410" y="1776714"/>
            <a:ext cx="4499180" cy="299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7007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811161"/>
            <a:ext cx="8096725" cy="1808444"/>
          </a:xfrm>
          <a:prstGeom prst="rect">
            <a:avLst/>
          </a:prstGeom>
          <a:noFill/>
        </p:spPr>
        <p:txBody>
          <a:bodyPr wrap="square" rtlCol="0">
            <a:spAutoFit/>
          </a:bodyPr>
          <a:lstStyle/>
          <a:p>
            <a:pPr algn="l"/>
            <a:r>
              <a:rPr lang="zh-CN" altLang="en-US" sz="2000" b="1" dirty="0">
                <a:solidFill>
                  <a:srgbClr val="404040"/>
                </a:solidFill>
                <a:latin typeface="-apple-system"/>
              </a:rPr>
              <a:t>五、</a:t>
            </a:r>
            <a:r>
              <a:rPr lang="en-US" altLang="zh-CN" sz="2000" b="1" i="0" dirty="0" err="1">
                <a:solidFill>
                  <a:srgbClr val="000000"/>
                </a:solidFill>
                <a:effectLst/>
                <a:latin typeface="pingfang SC"/>
              </a:rPr>
              <a:t>IoU</a:t>
            </a:r>
            <a:r>
              <a:rPr lang="zh-CN" altLang="en-US" sz="2000" b="1" i="0" dirty="0">
                <a:solidFill>
                  <a:srgbClr val="000000"/>
                </a:solidFill>
                <a:effectLst/>
                <a:latin typeface="pingfang SC"/>
              </a:rPr>
              <a:t>交并比</a:t>
            </a:r>
            <a:endParaRPr lang="en-US" altLang="zh-CN" sz="2000" b="1" i="0" dirty="0">
              <a:solidFill>
                <a:srgbClr val="000000"/>
              </a:solidFill>
              <a:effectLst/>
              <a:latin typeface="pingfang SC"/>
            </a:endParaRPr>
          </a:p>
          <a:p>
            <a:pPr algn="just">
              <a:lnSpc>
                <a:spcPct val="200000"/>
              </a:lnSpc>
            </a:pPr>
            <a:r>
              <a:rPr lang="zh-CN" altLang="en-US" sz="1600" b="0" i="0" dirty="0">
                <a:solidFill>
                  <a:srgbClr val="333333"/>
                </a:solidFill>
                <a:effectLst/>
                <a:latin typeface="pingfang SC"/>
              </a:rPr>
              <a:t>为了</a:t>
            </a:r>
            <a:r>
              <a:rPr lang="zh-CN" altLang="en-US" sz="1600" b="0" i="0" dirty="0">
                <a:solidFill>
                  <a:srgbClr val="FF0000"/>
                </a:solidFill>
                <a:effectLst/>
                <a:latin typeface="pingfang SC"/>
              </a:rPr>
              <a:t>计算算法提出的候选框的准确性</a:t>
            </a:r>
            <a:r>
              <a:rPr lang="zh-CN" altLang="en-US" sz="1600" b="0" i="0" dirty="0">
                <a:solidFill>
                  <a:srgbClr val="333333"/>
                </a:solidFill>
                <a:effectLst/>
                <a:latin typeface="pingfang SC"/>
              </a:rPr>
              <a:t>，我们引入了</a:t>
            </a:r>
            <a:r>
              <a:rPr lang="en-US" altLang="zh-CN" sz="1600" b="0" i="0" dirty="0" err="1">
                <a:solidFill>
                  <a:srgbClr val="333333"/>
                </a:solidFill>
                <a:effectLst/>
                <a:latin typeface="pingfang SC"/>
              </a:rPr>
              <a:t>IoU</a:t>
            </a:r>
            <a:r>
              <a:rPr lang="zh-CN" altLang="en-US" sz="1600" b="0" i="0" dirty="0">
                <a:solidFill>
                  <a:srgbClr val="333333"/>
                </a:solidFill>
                <a:effectLst/>
                <a:latin typeface="pingfang SC"/>
              </a:rPr>
              <a:t>（</a:t>
            </a:r>
            <a:r>
              <a:rPr lang="en-US" altLang="zh-CN" sz="1600" b="0" i="0" dirty="0">
                <a:solidFill>
                  <a:srgbClr val="333333"/>
                </a:solidFill>
                <a:effectLst/>
                <a:latin typeface="pingfang SC"/>
              </a:rPr>
              <a:t>Intersection Over Union</a:t>
            </a:r>
            <a:r>
              <a:rPr lang="zh-CN" altLang="en-US" sz="1600" b="0" i="0" dirty="0">
                <a:solidFill>
                  <a:srgbClr val="333333"/>
                </a:solidFill>
                <a:effectLst/>
                <a:latin typeface="pingfang SC"/>
              </a:rPr>
              <a:t>）指标来</a:t>
            </a:r>
            <a:r>
              <a:rPr lang="zh-CN" altLang="en-US" sz="1600" b="0" i="0" dirty="0">
                <a:solidFill>
                  <a:srgbClr val="FF0000"/>
                </a:solidFill>
                <a:effectLst/>
                <a:latin typeface="pingfang SC"/>
              </a:rPr>
              <a:t>计算候选框和目标实际标注边界框的重合度</a:t>
            </a:r>
            <a:r>
              <a:rPr lang="zh-CN" altLang="en-US" sz="1600" b="0" i="0" dirty="0">
                <a:solidFill>
                  <a:srgbClr val="333333"/>
                </a:solidFill>
                <a:effectLst/>
                <a:latin typeface="pingfang SC"/>
              </a:rPr>
              <a:t>。</a:t>
            </a:r>
            <a:endParaRPr lang="en-US" altLang="zh-CN" sz="1600" b="0" i="0" dirty="0">
              <a:solidFill>
                <a:srgbClr val="333333"/>
              </a:solidFill>
              <a:effectLst/>
              <a:latin typeface="pingfang SC"/>
            </a:endParaRPr>
          </a:p>
          <a:p>
            <a:pPr algn="just">
              <a:lnSpc>
                <a:spcPct val="200000"/>
              </a:lnSpc>
            </a:pPr>
            <a:r>
              <a:rPr lang="zh-CN" altLang="en-US" sz="1600" i="0" dirty="0">
                <a:solidFill>
                  <a:srgbClr val="000000"/>
                </a:solidFill>
                <a:effectLst/>
                <a:latin typeface="pingfang SC"/>
              </a:rPr>
              <a:t>如下图所示，红色框是我们生成的候选框</a:t>
            </a:r>
            <a:r>
              <a:rPr lang="en-US" altLang="zh-CN" sz="1600" i="0" dirty="0">
                <a:solidFill>
                  <a:srgbClr val="000000"/>
                </a:solidFill>
                <a:effectLst/>
                <a:latin typeface="pingfang SC"/>
              </a:rPr>
              <a:t>R</a:t>
            </a:r>
            <a:r>
              <a:rPr lang="zh-CN" altLang="en-US" sz="1600" i="0" dirty="0">
                <a:solidFill>
                  <a:srgbClr val="000000"/>
                </a:solidFill>
                <a:effectLst/>
                <a:latin typeface="pingfang SC"/>
              </a:rPr>
              <a:t>，绿色是我们要达到的检测框</a:t>
            </a:r>
            <a:r>
              <a:rPr lang="en-US" altLang="zh-CN" sz="1600" i="0" dirty="0">
                <a:solidFill>
                  <a:srgbClr val="000000"/>
                </a:solidFill>
                <a:effectLst/>
                <a:latin typeface="pingfang SC"/>
              </a:rPr>
              <a:t>G</a:t>
            </a:r>
            <a:r>
              <a:rPr lang="zh-CN" altLang="en-US" sz="1600" i="0" dirty="0">
                <a:solidFill>
                  <a:srgbClr val="000000"/>
                </a:solidFill>
                <a:effectLst/>
                <a:latin typeface="pingfang SC"/>
              </a:rPr>
              <a:t>。</a:t>
            </a:r>
            <a:endParaRPr lang="en-US" altLang="zh-CN" sz="1600" i="0" dirty="0">
              <a:solidFill>
                <a:srgbClr val="000000"/>
              </a:solidFill>
              <a:effectLst/>
              <a:latin typeface="pingfang SC"/>
            </a:endParaRPr>
          </a:p>
        </p:txBody>
      </p:sp>
      <p:pic>
        <p:nvPicPr>
          <p:cNvPr id="3088" name="Picture 16">
            <a:extLst>
              <a:ext uri="{FF2B5EF4-FFF2-40B4-BE49-F238E27FC236}">
                <a16:creationId xmlns:a16="http://schemas.microsoft.com/office/drawing/2014/main" id="{6038F50A-F52F-A65C-44D5-C07162C31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19" y="2822039"/>
            <a:ext cx="2713549" cy="208020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296C091C-7B19-B689-631B-284CF7B5E27B}"/>
              </a:ext>
            </a:extLst>
          </p:cNvPr>
          <p:cNvSpPr txBox="1"/>
          <p:nvPr/>
        </p:nvSpPr>
        <p:spPr>
          <a:xfrm>
            <a:off x="3613355" y="2979174"/>
            <a:ext cx="4984955" cy="663323"/>
          </a:xfrm>
          <a:prstGeom prst="rect">
            <a:avLst/>
          </a:prstGeom>
          <a:noFill/>
        </p:spPr>
        <p:txBody>
          <a:bodyPr wrap="square" rtlCol="0">
            <a:spAutoFit/>
          </a:bodyPr>
          <a:lstStyle/>
          <a:p>
            <a:pPr>
              <a:lnSpc>
                <a:spcPct val="130000"/>
              </a:lnSpc>
            </a:pPr>
            <a:r>
              <a:rPr lang="zh-CN" altLang="en-US" sz="1600" dirty="0">
                <a:latin typeface="Arial" panose="020B0604020202020204" pitchFamily="34" charset="0"/>
                <a:ea typeface="微软雅黑" panose="020B0503020204020204" pitchFamily="34" charset="-122"/>
              </a:rPr>
              <a:t>定义的计算公式为：</a:t>
            </a:r>
            <a:endParaRPr lang="en-US" altLang="zh-CN" sz="1600" dirty="0">
              <a:latin typeface="Arial" panose="020B0604020202020204" pitchFamily="34" charset="0"/>
              <a:ea typeface="微软雅黑" panose="020B0503020204020204" pitchFamily="34" charset="-122"/>
            </a:endParaRPr>
          </a:p>
          <a:p>
            <a:pPr>
              <a:lnSpc>
                <a:spcPct val="130000"/>
              </a:lnSpc>
            </a:pPr>
            <a:endParaRPr lang="zh-CN" altLang="en-US" sz="1400" dirty="0">
              <a:latin typeface="Arial" panose="020B0604020202020204" pitchFamily="34" charset="0"/>
              <a:ea typeface="微软雅黑" panose="020B0503020204020204" pitchFamily="34" charset="-122"/>
            </a:endParaRPr>
          </a:p>
        </p:txBody>
      </p:sp>
      <p:graphicFrame>
        <p:nvGraphicFramePr>
          <p:cNvPr id="17" name="对象 16">
            <a:extLst>
              <a:ext uri="{FF2B5EF4-FFF2-40B4-BE49-F238E27FC236}">
                <a16:creationId xmlns:a16="http://schemas.microsoft.com/office/drawing/2014/main" id="{84D7487D-83E0-FB12-BD80-22CE48061B2F}"/>
              </a:ext>
            </a:extLst>
          </p:cNvPr>
          <p:cNvGraphicFramePr>
            <a:graphicFrameLocks noChangeAspect="1"/>
          </p:cNvGraphicFramePr>
          <p:nvPr>
            <p:extLst>
              <p:ext uri="{D42A27DB-BD31-4B8C-83A1-F6EECF244321}">
                <p14:modId xmlns:p14="http://schemas.microsoft.com/office/powerpoint/2010/main" val="2811621782"/>
              </p:ext>
            </p:extLst>
          </p:nvPr>
        </p:nvGraphicFramePr>
        <p:xfrm>
          <a:off x="3613355" y="3507780"/>
          <a:ext cx="2145964" cy="394660"/>
        </p:xfrm>
        <a:graphic>
          <a:graphicData uri="http://schemas.openxmlformats.org/presentationml/2006/ole">
            <mc:AlternateContent xmlns:mc="http://schemas.openxmlformats.org/markup-compatibility/2006">
              <mc:Choice xmlns:v="urn:schemas-microsoft-com:vml" Requires="v">
                <p:oleObj name="Equation" r:id="rId4" imgW="1104840" imgH="203040" progId="Equation.DSMT4">
                  <p:embed/>
                </p:oleObj>
              </mc:Choice>
              <mc:Fallback>
                <p:oleObj name="Equation" r:id="rId4" imgW="1104840" imgH="203040" progId="Equation.DSMT4">
                  <p:embed/>
                  <p:pic>
                    <p:nvPicPr>
                      <p:cNvPr id="0" name=""/>
                      <p:cNvPicPr/>
                      <p:nvPr/>
                    </p:nvPicPr>
                    <p:blipFill>
                      <a:blip r:embed="rId5"/>
                      <a:stretch>
                        <a:fillRect/>
                      </a:stretch>
                    </p:blipFill>
                    <p:spPr>
                      <a:xfrm>
                        <a:off x="3613355" y="3507780"/>
                        <a:ext cx="2145964" cy="394660"/>
                      </a:xfrm>
                      <a:prstGeom prst="rect">
                        <a:avLst/>
                      </a:prstGeom>
                    </p:spPr>
                  </p:pic>
                </p:oleObj>
              </mc:Fallback>
            </mc:AlternateContent>
          </a:graphicData>
        </a:graphic>
      </p:graphicFrame>
    </p:spTree>
    <p:extLst>
      <p:ext uri="{BB962C8B-B14F-4D97-AF65-F5344CB8AC3E}">
        <p14:creationId xmlns:p14="http://schemas.microsoft.com/office/powerpoint/2010/main" val="234058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892552"/>
          </a:xfrm>
          <a:prstGeom prst="rect">
            <a:avLst/>
          </a:prstGeom>
          <a:noFill/>
        </p:spPr>
        <p:txBody>
          <a:bodyPr wrap="square" rtlCol="0">
            <a:spAutoFit/>
          </a:bodyPr>
          <a:lstStyle/>
          <a:p>
            <a:pPr algn="l"/>
            <a:r>
              <a:rPr lang="en-US" altLang="zh-CN" sz="2000" b="1" i="0" dirty="0" err="1">
                <a:solidFill>
                  <a:srgbClr val="000000"/>
                </a:solidFill>
                <a:effectLst/>
                <a:latin typeface="pingfang SC"/>
              </a:rPr>
              <a:t>IoU</a:t>
            </a:r>
            <a:r>
              <a:rPr lang="zh-CN" altLang="en-US" sz="2000" b="1" i="0" dirty="0">
                <a:solidFill>
                  <a:srgbClr val="000000"/>
                </a:solidFill>
                <a:effectLst/>
                <a:latin typeface="pingfang SC"/>
              </a:rPr>
              <a:t>交并比：</a:t>
            </a:r>
            <a:endParaRPr lang="en-US" altLang="zh-CN" sz="2000" b="1" i="0" dirty="0">
              <a:solidFill>
                <a:srgbClr val="000000"/>
              </a:solidFill>
              <a:effectLst/>
              <a:latin typeface="pingfang SC"/>
            </a:endParaRPr>
          </a:p>
          <a:p>
            <a:pPr algn="l"/>
            <a:r>
              <a:rPr lang="zh-CN" altLang="en-US" sz="1600" i="0" dirty="0">
                <a:solidFill>
                  <a:srgbClr val="000000"/>
                </a:solidFill>
                <a:effectLst/>
                <a:latin typeface="pingfang SC"/>
              </a:rPr>
              <a:t>为了更清晰明了的去得到计算结果，我们从数学的角度入手写出详细的计算过程来：</a:t>
            </a:r>
            <a:endParaRPr lang="en-US" altLang="zh-CN" sz="1600" i="0" dirty="0">
              <a:solidFill>
                <a:srgbClr val="000000"/>
              </a:solidFill>
              <a:effectLst/>
              <a:latin typeface="pingfang SC"/>
            </a:endParaRPr>
          </a:p>
          <a:p>
            <a:pPr algn="l"/>
            <a:endParaRPr lang="en-US" altLang="zh-CN" sz="1600" i="0" dirty="0">
              <a:solidFill>
                <a:srgbClr val="000000"/>
              </a:solidFill>
              <a:effectLst/>
              <a:latin typeface="pingfang SC"/>
            </a:endParaRPr>
          </a:p>
        </p:txBody>
      </p:sp>
      <p:pic>
        <p:nvPicPr>
          <p:cNvPr id="4098" name="Picture 2">
            <a:extLst>
              <a:ext uri="{FF2B5EF4-FFF2-40B4-BE49-F238E27FC236}">
                <a16:creationId xmlns:a16="http://schemas.microsoft.com/office/drawing/2014/main" id="{DFA7574C-B622-D022-BE59-68E05007E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90" y="1831144"/>
            <a:ext cx="2960432" cy="177625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6089C57-FBB0-B0D8-E79D-D99FDD28C1AA}"/>
              </a:ext>
            </a:extLst>
          </p:cNvPr>
          <p:cNvSpPr txBox="1"/>
          <p:nvPr/>
        </p:nvSpPr>
        <p:spPr>
          <a:xfrm>
            <a:off x="3576484" y="1556876"/>
            <a:ext cx="4365522" cy="1002519"/>
          </a:xfrm>
          <a:prstGeom prst="rect">
            <a:avLst/>
          </a:prstGeom>
          <a:noFill/>
        </p:spPr>
        <p:txBody>
          <a:bodyPr wrap="square" rtlCol="0">
            <a:spAutoFit/>
          </a:bodyPr>
          <a:lstStyle/>
          <a:p>
            <a:pPr>
              <a:lnSpc>
                <a:spcPct val="200000"/>
              </a:lnSpc>
            </a:pPr>
            <a:r>
              <a:rPr lang="zh-CN" altLang="en-US" sz="1600" b="0" i="0" dirty="0">
                <a:solidFill>
                  <a:srgbClr val="333333"/>
                </a:solidFill>
                <a:effectLst/>
                <a:latin typeface="pingfang SC"/>
              </a:rPr>
              <a:t>假如我们要计算两个矩形框</a:t>
            </a:r>
            <a:r>
              <a:rPr lang="en-US" altLang="zh-CN" sz="1600" b="0" i="0" dirty="0">
                <a:solidFill>
                  <a:srgbClr val="333333"/>
                </a:solidFill>
                <a:effectLst/>
                <a:latin typeface="pingfang SC"/>
              </a:rPr>
              <a:t>A</a:t>
            </a:r>
            <a:r>
              <a:rPr lang="zh-CN" altLang="en-US" sz="1600" b="0" i="0" dirty="0">
                <a:solidFill>
                  <a:srgbClr val="333333"/>
                </a:solidFill>
                <a:effectLst/>
                <a:latin typeface="pingfang SC"/>
              </a:rPr>
              <a:t>和</a:t>
            </a:r>
            <a:r>
              <a:rPr lang="en-US" altLang="zh-CN" sz="1600" b="0" i="0" dirty="0">
                <a:solidFill>
                  <a:srgbClr val="333333"/>
                </a:solidFill>
                <a:effectLst/>
                <a:latin typeface="pingfang SC"/>
              </a:rPr>
              <a:t>B</a:t>
            </a:r>
            <a:r>
              <a:rPr lang="zh-CN" altLang="en-US" sz="1600" b="0" i="0" dirty="0">
                <a:solidFill>
                  <a:srgbClr val="333333"/>
                </a:solidFill>
                <a:effectLst/>
                <a:latin typeface="pingfang SC"/>
              </a:rPr>
              <a:t>的</a:t>
            </a:r>
            <a:r>
              <a:rPr lang="en-US" altLang="zh-CN" sz="1600" b="0" i="0" dirty="0" err="1">
                <a:solidFill>
                  <a:srgbClr val="333333"/>
                </a:solidFill>
                <a:effectLst/>
                <a:latin typeface="pingfang SC"/>
              </a:rPr>
              <a:t>IoU</a:t>
            </a:r>
            <a:r>
              <a:rPr lang="zh-CN" altLang="en-US" sz="1600" b="0" i="0" dirty="0">
                <a:solidFill>
                  <a:srgbClr val="333333"/>
                </a:solidFill>
                <a:effectLst/>
                <a:latin typeface="pingfang SC"/>
              </a:rPr>
              <a:t>，就是它们的交集与并集之比。</a:t>
            </a:r>
            <a:endParaRPr lang="zh-CN" altLang="en-US" sz="1600" dirty="0">
              <a:latin typeface="Arial" panose="020B060402020202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834FB3D2-DE79-98E5-152F-9175836EC736}"/>
              </a:ext>
            </a:extLst>
          </p:cNvPr>
          <p:cNvSpPr txBox="1"/>
          <p:nvPr/>
        </p:nvSpPr>
        <p:spPr>
          <a:xfrm>
            <a:off x="3576484" y="2719274"/>
            <a:ext cx="4365522" cy="1341073"/>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en-US" altLang="zh-CN" sz="1600" b="0" i="0" dirty="0" err="1">
                <a:effectLst/>
                <a:latin typeface="pingfang SC"/>
              </a:rPr>
              <a:t>IoU</a:t>
            </a:r>
            <a:r>
              <a:rPr lang="en-US" altLang="zh-CN" sz="1600" b="0" i="0" dirty="0">
                <a:effectLst/>
                <a:latin typeface="pingfang SC"/>
              </a:rPr>
              <a:t> </a:t>
            </a:r>
            <a:r>
              <a:rPr lang="zh-CN" altLang="en-US" sz="1600" b="0" i="0" dirty="0">
                <a:effectLst/>
                <a:latin typeface="pingfang SC"/>
              </a:rPr>
              <a:t>为 </a:t>
            </a:r>
            <a:r>
              <a:rPr lang="en-US" altLang="zh-CN" sz="1600" b="0" i="0" dirty="0">
                <a:effectLst/>
                <a:latin typeface="pingfang SC"/>
              </a:rPr>
              <a:t>0 </a:t>
            </a:r>
            <a:r>
              <a:rPr lang="zh-CN" altLang="en-US" sz="1600" b="0" i="0" dirty="0">
                <a:effectLst/>
                <a:latin typeface="pingfang SC"/>
              </a:rPr>
              <a:t>时，两个框不重叠，没有交集。</a:t>
            </a:r>
            <a:endParaRPr lang="en-US" altLang="zh-CN" sz="1600" b="0" i="0" dirty="0">
              <a:effectLst/>
              <a:latin typeface="pingfang SC"/>
            </a:endParaRPr>
          </a:p>
          <a:p>
            <a:pPr marL="285750" indent="-285750" algn="just">
              <a:lnSpc>
                <a:spcPct val="130000"/>
              </a:lnSpc>
              <a:buFont typeface="Arial" panose="020B0604020202020204" pitchFamily="34" charset="0"/>
              <a:buChar char="•"/>
            </a:pPr>
            <a:r>
              <a:rPr lang="en-US" altLang="zh-CN" sz="1600" b="0" i="0" dirty="0" err="1">
                <a:effectLst/>
                <a:latin typeface="pingfang SC"/>
              </a:rPr>
              <a:t>IoU</a:t>
            </a:r>
            <a:r>
              <a:rPr lang="en-US" altLang="zh-CN" sz="1600" b="0" i="0" dirty="0">
                <a:effectLst/>
                <a:latin typeface="pingfang SC"/>
              </a:rPr>
              <a:t> </a:t>
            </a:r>
            <a:r>
              <a:rPr lang="zh-CN" altLang="en-US" sz="1600" b="0" i="0" dirty="0">
                <a:effectLst/>
                <a:latin typeface="pingfang SC"/>
              </a:rPr>
              <a:t>为 </a:t>
            </a:r>
            <a:r>
              <a:rPr lang="en-US" altLang="zh-CN" sz="1600" b="0" i="0" dirty="0">
                <a:effectLst/>
                <a:latin typeface="pingfang SC"/>
              </a:rPr>
              <a:t>1 </a:t>
            </a:r>
            <a:r>
              <a:rPr lang="zh-CN" altLang="en-US" sz="1600" b="0" i="0" dirty="0">
                <a:effectLst/>
                <a:latin typeface="pingfang SC"/>
              </a:rPr>
              <a:t>时，两个框完全重叠。 </a:t>
            </a:r>
            <a:endParaRPr lang="en-US" altLang="zh-CN" sz="1600" b="0" i="0" dirty="0">
              <a:effectLst/>
              <a:latin typeface="pingfang SC"/>
            </a:endParaRPr>
          </a:p>
          <a:p>
            <a:pPr marL="285750" indent="-285750" algn="just">
              <a:lnSpc>
                <a:spcPct val="130000"/>
              </a:lnSpc>
              <a:buFont typeface="Arial" panose="020B0604020202020204" pitchFamily="34" charset="0"/>
              <a:buChar char="•"/>
            </a:pPr>
            <a:r>
              <a:rPr lang="en-US" altLang="zh-CN" sz="1600" b="0" i="0" dirty="0" err="1">
                <a:effectLst/>
                <a:latin typeface="pingfang SC"/>
              </a:rPr>
              <a:t>IoU</a:t>
            </a:r>
            <a:r>
              <a:rPr lang="en-US" altLang="zh-CN" sz="1600" b="0" i="0" dirty="0">
                <a:effectLst/>
                <a:latin typeface="pingfang SC"/>
              </a:rPr>
              <a:t> </a:t>
            </a:r>
            <a:r>
              <a:rPr lang="zh-CN" altLang="en-US" sz="1600" b="0" i="0" dirty="0">
                <a:effectLst/>
                <a:latin typeface="pingfang SC"/>
              </a:rPr>
              <a:t>取值为 </a:t>
            </a:r>
            <a:r>
              <a:rPr lang="en-US" altLang="zh-CN" sz="1600" b="0" i="0" dirty="0">
                <a:effectLst/>
                <a:latin typeface="pingfang SC"/>
              </a:rPr>
              <a:t>0 </a:t>
            </a:r>
            <a:r>
              <a:rPr lang="zh-CN" altLang="en-US" sz="1600" b="0" i="0" dirty="0">
                <a:effectLst/>
                <a:latin typeface="pingfang SC"/>
              </a:rPr>
              <a:t>～ </a:t>
            </a:r>
            <a:r>
              <a:rPr lang="en-US" altLang="zh-CN" sz="1600" b="0" i="0" dirty="0">
                <a:effectLst/>
                <a:latin typeface="pingfang SC"/>
              </a:rPr>
              <a:t>1 </a:t>
            </a:r>
            <a:r>
              <a:rPr lang="zh-CN" altLang="en-US" sz="1600" b="0" i="0" dirty="0">
                <a:effectLst/>
                <a:latin typeface="pingfang SC"/>
              </a:rPr>
              <a:t>之间的值时，代表了两个框的重叠程度，数值越高，重叠程度越高。</a:t>
            </a:r>
            <a:endParaRPr lang="zh-CN" altLang="en-US" sz="1600" dirty="0">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6D071C65-2BDB-4AEC-4DA4-7C7891320502}"/>
              </a:ext>
            </a:extLst>
          </p:cNvPr>
          <p:cNvSpPr txBox="1"/>
          <p:nvPr/>
        </p:nvSpPr>
        <p:spPr>
          <a:xfrm>
            <a:off x="206477" y="4269658"/>
            <a:ext cx="8391833" cy="700898"/>
          </a:xfrm>
          <a:prstGeom prst="rect">
            <a:avLst/>
          </a:prstGeom>
          <a:noFill/>
        </p:spPr>
        <p:txBody>
          <a:bodyPr wrap="square" rtlCol="0">
            <a:spAutoFit/>
          </a:bodyPr>
          <a:lstStyle/>
          <a:p>
            <a:pPr>
              <a:lnSpc>
                <a:spcPct val="130000"/>
              </a:lnSpc>
            </a:pPr>
            <a:r>
              <a:rPr lang="zh-CN" altLang="en-US" sz="1600" b="0" i="0" dirty="0">
                <a:solidFill>
                  <a:srgbClr val="404040"/>
                </a:solidFill>
                <a:effectLst/>
                <a:latin typeface="-apple-system"/>
              </a:rPr>
              <a:t>做检测任务时，会</a:t>
            </a:r>
            <a:r>
              <a:rPr lang="zh-CN" altLang="en-US" sz="1600" b="0" i="0" dirty="0">
                <a:solidFill>
                  <a:srgbClr val="FF0000"/>
                </a:solidFill>
                <a:effectLst/>
                <a:latin typeface="-apple-system"/>
              </a:rPr>
              <a:t>设置</a:t>
            </a:r>
            <a:r>
              <a:rPr lang="en-US" altLang="zh-CN" sz="1600" b="0" i="0" dirty="0" err="1">
                <a:solidFill>
                  <a:srgbClr val="FF0000"/>
                </a:solidFill>
                <a:effectLst/>
                <a:latin typeface="-apple-system"/>
              </a:rPr>
              <a:t>IoU</a:t>
            </a:r>
            <a:r>
              <a:rPr lang="zh-CN" altLang="en-US" sz="1600" b="0" i="0" dirty="0">
                <a:solidFill>
                  <a:srgbClr val="FF0000"/>
                </a:solidFill>
                <a:effectLst/>
                <a:latin typeface="-apple-system"/>
              </a:rPr>
              <a:t>的阈值</a:t>
            </a:r>
            <a:r>
              <a:rPr lang="en-US" altLang="zh-CN" sz="1600" b="0" i="0" dirty="0">
                <a:solidFill>
                  <a:srgbClr val="404040"/>
                </a:solidFill>
                <a:effectLst/>
                <a:latin typeface="-apple-system"/>
              </a:rPr>
              <a:t>(</a:t>
            </a:r>
            <a:r>
              <a:rPr lang="en-US" altLang="zh-CN" sz="1600" b="0" i="0" dirty="0" err="1">
                <a:solidFill>
                  <a:srgbClr val="404040"/>
                </a:solidFill>
                <a:effectLst/>
                <a:latin typeface="-apple-system"/>
              </a:rPr>
              <a:t>voc</a:t>
            </a:r>
            <a:r>
              <a:rPr lang="zh-CN" altLang="en-US" sz="1600" b="0" i="0" dirty="0">
                <a:solidFill>
                  <a:srgbClr val="404040"/>
                </a:solidFill>
                <a:effectLst/>
                <a:latin typeface="-apple-system"/>
              </a:rPr>
              <a:t>数据集通常是</a:t>
            </a:r>
            <a:r>
              <a:rPr lang="en-US" altLang="zh-CN" sz="1600" b="0" i="0" dirty="0">
                <a:solidFill>
                  <a:srgbClr val="404040"/>
                </a:solidFill>
                <a:effectLst/>
                <a:latin typeface="-apple-system"/>
              </a:rPr>
              <a:t>0.5)</a:t>
            </a:r>
            <a:r>
              <a:rPr lang="zh-CN" altLang="en-US" sz="1600" b="0" i="0" dirty="0">
                <a:solidFill>
                  <a:srgbClr val="404040"/>
                </a:solidFill>
                <a:effectLst/>
                <a:latin typeface="-apple-system"/>
              </a:rPr>
              <a:t>，为度量目标定位精度，当大于这个阈值时表示成功检测，否则表示漏检。</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1076219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1099404"/>
          </a:xfrm>
          <a:prstGeom prst="rect">
            <a:avLst/>
          </a:prstGeom>
          <a:noFill/>
        </p:spPr>
        <p:txBody>
          <a:bodyPr wrap="square" rtlCol="0">
            <a:spAutoFit/>
          </a:bodyPr>
          <a:lstStyle/>
          <a:p>
            <a:pPr algn="l"/>
            <a:r>
              <a:rPr lang="en-US" altLang="zh-CN" sz="2000" b="1" i="0" dirty="0" err="1">
                <a:solidFill>
                  <a:srgbClr val="000000"/>
                </a:solidFill>
                <a:effectLst/>
                <a:latin typeface="pingfang SC"/>
              </a:rPr>
              <a:t>IoU</a:t>
            </a:r>
            <a:r>
              <a:rPr lang="zh-CN" altLang="en-US" sz="2000" b="1" i="0" dirty="0">
                <a:solidFill>
                  <a:srgbClr val="000000"/>
                </a:solidFill>
                <a:effectLst/>
                <a:latin typeface="pingfang SC"/>
              </a:rPr>
              <a:t>交并比的计算：</a:t>
            </a:r>
            <a:endParaRPr lang="en-US" altLang="zh-CN" sz="2000" b="1" i="0" dirty="0">
              <a:solidFill>
                <a:srgbClr val="000000"/>
              </a:solidFill>
              <a:effectLst/>
              <a:latin typeface="pingfang SC"/>
            </a:endParaRPr>
          </a:p>
          <a:p>
            <a:pPr algn="just">
              <a:lnSpc>
                <a:spcPct val="150000"/>
              </a:lnSpc>
            </a:pPr>
            <a:r>
              <a:rPr lang="zh-CN" altLang="en-US" sz="1600" dirty="0">
                <a:solidFill>
                  <a:srgbClr val="333333"/>
                </a:solidFill>
                <a:latin typeface="pingfang SC"/>
              </a:rPr>
              <a:t>首先我们规定，以一张图像的左上角为原点建立一个坐标系，原点往右为</a:t>
            </a:r>
            <a:r>
              <a:rPr lang="en-US" altLang="zh-CN" sz="1600" dirty="0">
                <a:solidFill>
                  <a:srgbClr val="333333"/>
                </a:solidFill>
                <a:latin typeface="pingfang SC"/>
              </a:rPr>
              <a:t>X</a:t>
            </a:r>
            <a:r>
              <a:rPr lang="zh-CN" altLang="en-US" sz="1600" dirty="0">
                <a:solidFill>
                  <a:srgbClr val="333333"/>
                </a:solidFill>
                <a:latin typeface="pingfang SC"/>
              </a:rPr>
              <a:t>轴的正方向，原点往下为</a:t>
            </a:r>
            <a:r>
              <a:rPr lang="en-US" altLang="zh-CN" sz="1600" dirty="0">
                <a:solidFill>
                  <a:srgbClr val="333333"/>
                </a:solidFill>
                <a:latin typeface="pingfang SC"/>
              </a:rPr>
              <a:t>Y</a:t>
            </a:r>
            <a:r>
              <a:rPr lang="zh-CN" altLang="en-US" sz="1600" dirty="0">
                <a:solidFill>
                  <a:srgbClr val="333333"/>
                </a:solidFill>
                <a:latin typeface="pingfang SC"/>
              </a:rPr>
              <a:t>轴的正方向（这点很重要），如下图所示：</a:t>
            </a:r>
            <a:endParaRPr lang="en-US" altLang="zh-CN" sz="1600" dirty="0">
              <a:solidFill>
                <a:srgbClr val="333333"/>
              </a:solidFill>
              <a:latin typeface="pingfang SC"/>
            </a:endParaRPr>
          </a:p>
        </p:txBody>
      </p:sp>
      <p:pic>
        <p:nvPicPr>
          <p:cNvPr id="4102" name="Picture 6">
            <a:extLst>
              <a:ext uri="{FF2B5EF4-FFF2-40B4-BE49-F238E27FC236}">
                <a16:creationId xmlns:a16="http://schemas.microsoft.com/office/drawing/2014/main" id="{26E16D35-0F44-8E4B-5C8C-F399BA9CCA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10" b="3458"/>
          <a:stretch/>
        </p:blipFill>
        <p:spPr bwMode="auto">
          <a:xfrm>
            <a:off x="2821232" y="1853662"/>
            <a:ext cx="3501536" cy="315341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Tree>
    <p:extLst>
      <p:ext uri="{BB962C8B-B14F-4D97-AF65-F5344CB8AC3E}">
        <p14:creationId xmlns:p14="http://schemas.microsoft.com/office/powerpoint/2010/main" val="10927610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730072"/>
          </a:xfrm>
          <a:prstGeom prst="rect">
            <a:avLst/>
          </a:prstGeom>
          <a:noFill/>
        </p:spPr>
        <p:txBody>
          <a:bodyPr wrap="square" rtlCol="0">
            <a:spAutoFit/>
          </a:bodyPr>
          <a:lstStyle/>
          <a:p>
            <a:pPr algn="l"/>
            <a:r>
              <a:rPr lang="en-US" altLang="zh-CN" sz="2000" b="1" i="0" dirty="0" err="1">
                <a:solidFill>
                  <a:srgbClr val="000000"/>
                </a:solidFill>
                <a:effectLst/>
                <a:latin typeface="pingfang SC"/>
              </a:rPr>
              <a:t>IoU</a:t>
            </a:r>
            <a:r>
              <a:rPr lang="zh-CN" altLang="en-US" sz="2000" b="1" i="0" dirty="0">
                <a:solidFill>
                  <a:srgbClr val="000000"/>
                </a:solidFill>
                <a:effectLst/>
                <a:latin typeface="pingfang SC"/>
              </a:rPr>
              <a:t>交并比的计算：</a:t>
            </a:r>
            <a:endParaRPr lang="en-US" altLang="zh-CN" sz="2000" b="1" i="0" dirty="0">
              <a:solidFill>
                <a:srgbClr val="000000"/>
              </a:solidFill>
              <a:effectLst/>
              <a:latin typeface="pingfang SC"/>
            </a:endParaRPr>
          </a:p>
          <a:p>
            <a:pPr algn="just">
              <a:lnSpc>
                <a:spcPct val="150000"/>
              </a:lnSpc>
            </a:pPr>
            <a:r>
              <a:rPr lang="zh-CN" altLang="en-US" sz="1600" b="0" i="0" dirty="0">
                <a:solidFill>
                  <a:srgbClr val="121212"/>
                </a:solidFill>
                <a:effectLst/>
                <a:latin typeface="-apple-system"/>
              </a:rPr>
              <a:t>刚才添加图片是为了方便理解，现在我们将图片移开，假设在图上有两个</a:t>
            </a:r>
            <a:r>
              <a:rPr lang="en-US" altLang="zh-CN" sz="1600" b="0" i="0" dirty="0">
                <a:solidFill>
                  <a:srgbClr val="121212"/>
                </a:solidFill>
                <a:effectLst/>
                <a:latin typeface="-apple-system"/>
              </a:rPr>
              <a:t>bounding box</a:t>
            </a:r>
            <a:r>
              <a:rPr lang="zh-CN" altLang="en-US" sz="1600" b="0" i="0" dirty="0">
                <a:solidFill>
                  <a:srgbClr val="121212"/>
                </a:solidFill>
                <a:effectLst/>
                <a:latin typeface="-apple-system"/>
              </a:rPr>
              <a:t>：</a:t>
            </a:r>
            <a:endParaRPr lang="en-US" altLang="zh-CN" sz="1600" dirty="0">
              <a:solidFill>
                <a:srgbClr val="333333"/>
              </a:solidFill>
              <a:latin typeface="pingfang SC"/>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5122" name="Picture 2">
            <a:extLst>
              <a:ext uri="{FF2B5EF4-FFF2-40B4-BE49-F238E27FC236}">
                <a16:creationId xmlns:a16="http://schemas.microsoft.com/office/drawing/2014/main" id="{1B9743A2-D634-120F-DFE2-4CF493054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848" y="1444750"/>
            <a:ext cx="4356305" cy="36987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83F0F83-7C53-6242-A7CA-67457C3B04A5}"/>
              </a:ext>
            </a:extLst>
          </p:cNvPr>
          <p:cNvSpPr/>
          <p:nvPr/>
        </p:nvSpPr>
        <p:spPr>
          <a:xfrm>
            <a:off x="5523271" y="4837471"/>
            <a:ext cx="1393723" cy="3060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854354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1314847"/>
          </a:xfrm>
          <a:prstGeom prst="rect">
            <a:avLst/>
          </a:prstGeom>
          <a:noFill/>
        </p:spPr>
        <p:txBody>
          <a:bodyPr wrap="square" rtlCol="0">
            <a:spAutoFit/>
          </a:bodyPr>
          <a:lstStyle/>
          <a:p>
            <a:pPr algn="l"/>
            <a:r>
              <a:rPr lang="en-US" altLang="zh-CN" sz="2000" b="1" i="0" dirty="0" err="1">
                <a:solidFill>
                  <a:srgbClr val="000000"/>
                </a:solidFill>
                <a:effectLst/>
                <a:latin typeface="pingfang SC"/>
              </a:rPr>
              <a:t>IoU</a:t>
            </a:r>
            <a:r>
              <a:rPr lang="zh-CN" altLang="en-US" sz="2000" b="1" i="0" dirty="0">
                <a:solidFill>
                  <a:srgbClr val="000000"/>
                </a:solidFill>
                <a:effectLst/>
                <a:latin typeface="pingfang SC"/>
              </a:rPr>
              <a:t>交并比的计算：</a:t>
            </a:r>
            <a:endParaRPr lang="en-US" altLang="zh-CN" sz="2000" b="1" i="0" dirty="0">
              <a:solidFill>
                <a:srgbClr val="000000"/>
              </a:solidFill>
              <a:effectLst/>
              <a:latin typeface="pingfang SC"/>
            </a:endParaRPr>
          </a:p>
          <a:p>
            <a:pPr algn="l">
              <a:lnSpc>
                <a:spcPct val="200000"/>
              </a:lnSpc>
            </a:pPr>
            <a:r>
              <a:rPr lang="zh-CN" altLang="en-US" sz="1600" dirty="0">
                <a:solidFill>
                  <a:srgbClr val="000000"/>
                </a:solidFill>
                <a:latin typeface="pingfang SC"/>
              </a:rPr>
              <a:t>我们在计算</a:t>
            </a:r>
            <a:r>
              <a:rPr lang="en-US" altLang="zh-CN" sz="1600" dirty="0" err="1">
                <a:solidFill>
                  <a:srgbClr val="000000"/>
                </a:solidFill>
                <a:latin typeface="pingfang SC"/>
              </a:rPr>
              <a:t>IoU</a:t>
            </a:r>
            <a:r>
              <a:rPr lang="zh-CN" altLang="en-US" sz="1600" dirty="0">
                <a:solidFill>
                  <a:srgbClr val="000000"/>
                </a:solidFill>
                <a:latin typeface="pingfang SC"/>
              </a:rPr>
              <a:t>的时候，需要得到</a:t>
            </a:r>
            <a:r>
              <a:rPr lang="en-US" altLang="zh-CN" sz="1600" dirty="0">
                <a:solidFill>
                  <a:srgbClr val="000000"/>
                </a:solidFill>
                <a:latin typeface="pingfang SC"/>
              </a:rPr>
              <a:t>overlap</a:t>
            </a:r>
            <a:r>
              <a:rPr lang="zh-CN" altLang="en-US" sz="1600" dirty="0">
                <a:solidFill>
                  <a:srgbClr val="000000"/>
                </a:solidFill>
                <a:latin typeface="pingfang SC"/>
              </a:rPr>
              <a:t>部分的左上角坐标和右下角坐标，也就是下图中的</a:t>
            </a:r>
            <a:r>
              <a:rPr lang="en-US" altLang="zh-CN" sz="1600" dirty="0">
                <a:solidFill>
                  <a:srgbClr val="000000"/>
                </a:solidFill>
                <a:latin typeface="pingfang SC"/>
              </a:rPr>
              <a:t>(x_inter1, y_inter1)</a:t>
            </a:r>
            <a:r>
              <a:rPr lang="zh-CN" altLang="en-US" sz="1600" dirty="0">
                <a:solidFill>
                  <a:srgbClr val="000000"/>
                </a:solidFill>
                <a:latin typeface="pingfang SC"/>
              </a:rPr>
              <a:t>和</a:t>
            </a:r>
            <a:r>
              <a:rPr lang="en-US" altLang="zh-CN" sz="1600" dirty="0">
                <a:solidFill>
                  <a:srgbClr val="000000"/>
                </a:solidFill>
                <a:latin typeface="pingfang SC"/>
              </a:rPr>
              <a:t>(x_inter2, y_inter2)</a:t>
            </a:r>
            <a:r>
              <a:rPr lang="zh-CN" altLang="en-US" sz="1600" dirty="0">
                <a:solidFill>
                  <a:srgbClr val="000000"/>
                </a:solidFill>
                <a:latin typeface="pingfang SC"/>
              </a:rPr>
              <a:t>。</a:t>
            </a:r>
            <a:endParaRPr lang="en-US" altLang="zh-CN" sz="1600" i="0" dirty="0">
              <a:solidFill>
                <a:srgbClr val="000000"/>
              </a:solidFill>
              <a:effectLst/>
              <a:latin typeface="pingfang SC"/>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6148" name="Picture 4">
            <a:extLst>
              <a:ext uri="{FF2B5EF4-FFF2-40B4-BE49-F238E27FC236}">
                <a16:creationId xmlns:a16="http://schemas.microsoft.com/office/drawing/2014/main" id="{BFDB7B73-9B8A-6B69-1E49-7BC246244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969" y="2156997"/>
            <a:ext cx="3404062" cy="298650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87052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778214"/>
          </a:xfrm>
          <a:prstGeom prst="rect">
            <a:avLst/>
          </a:prstGeom>
          <a:noFill/>
        </p:spPr>
        <p:txBody>
          <a:bodyPr wrap="square" rtlCol="0">
            <a:spAutoFit/>
          </a:bodyPr>
          <a:lstStyle/>
          <a:p>
            <a:pPr algn="l"/>
            <a:r>
              <a:rPr lang="en-US" altLang="zh-CN" sz="2000" b="1" i="0" dirty="0" err="1">
                <a:solidFill>
                  <a:srgbClr val="000000"/>
                </a:solidFill>
                <a:effectLst/>
                <a:latin typeface="pingfang SC"/>
              </a:rPr>
              <a:t>IoU</a:t>
            </a:r>
            <a:r>
              <a:rPr lang="zh-CN" altLang="en-US" sz="2000" b="1" i="0" dirty="0">
                <a:solidFill>
                  <a:srgbClr val="000000"/>
                </a:solidFill>
                <a:effectLst/>
                <a:latin typeface="pingfang SC"/>
              </a:rPr>
              <a:t>交并比的计算：</a:t>
            </a:r>
            <a:endParaRPr lang="en-US" altLang="zh-CN" sz="2000" b="1" i="0" dirty="0">
              <a:solidFill>
                <a:srgbClr val="000000"/>
              </a:solidFill>
              <a:effectLst/>
              <a:latin typeface="pingfang SC"/>
            </a:endParaRPr>
          </a:p>
          <a:p>
            <a:pPr algn="l">
              <a:lnSpc>
                <a:spcPct val="200000"/>
              </a:lnSpc>
            </a:pPr>
            <a:r>
              <a:rPr lang="zh-CN" altLang="en-US" sz="1600" dirty="0">
                <a:solidFill>
                  <a:srgbClr val="000000"/>
                </a:solidFill>
                <a:latin typeface="pingfang SC"/>
              </a:rPr>
              <a:t>对比一下原图，我们可以发现几个关系，在求解</a:t>
            </a:r>
            <a:r>
              <a:rPr lang="en-US" altLang="zh-CN" sz="1600" dirty="0">
                <a:solidFill>
                  <a:srgbClr val="000000"/>
                </a:solidFill>
                <a:latin typeface="pingfang SC"/>
              </a:rPr>
              <a:t>overlap</a:t>
            </a:r>
            <a:r>
              <a:rPr lang="zh-CN" altLang="en-US" sz="1600" dirty="0">
                <a:solidFill>
                  <a:srgbClr val="000000"/>
                </a:solidFill>
                <a:latin typeface="pingfang SC"/>
              </a:rPr>
              <a:t>部分左上角的坐标时，我们会对比两个</a:t>
            </a:r>
            <a:r>
              <a:rPr lang="en-US" altLang="zh-CN" sz="1600" dirty="0">
                <a:solidFill>
                  <a:srgbClr val="000000"/>
                </a:solidFill>
                <a:latin typeface="pingfang SC"/>
              </a:rPr>
              <a:t>bounding box</a:t>
            </a:r>
            <a:r>
              <a:rPr lang="zh-CN" altLang="en-US" sz="1600" dirty="0">
                <a:solidFill>
                  <a:srgbClr val="000000"/>
                </a:solidFill>
                <a:latin typeface="pingfang SC"/>
              </a:rPr>
              <a:t>的左上角坐标，此时我们可以发现，</a:t>
            </a:r>
            <a:r>
              <a:rPr lang="en-US" altLang="zh-CN" sz="1600" dirty="0">
                <a:solidFill>
                  <a:srgbClr val="000000"/>
                </a:solidFill>
                <a:latin typeface="pingfang SC"/>
              </a:rPr>
              <a:t>x_inter1</a:t>
            </a:r>
            <a:r>
              <a:rPr lang="zh-CN" altLang="en-US" sz="1600" dirty="0">
                <a:solidFill>
                  <a:srgbClr val="000000"/>
                </a:solidFill>
                <a:latin typeface="pingfang SC"/>
              </a:rPr>
              <a:t>的位置应该尽可能靠右，</a:t>
            </a:r>
            <a:r>
              <a:rPr lang="en-US" altLang="zh-CN" sz="1600" dirty="0">
                <a:solidFill>
                  <a:srgbClr val="000000"/>
                </a:solidFill>
                <a:latin typeface="pingfang SC"/>
              </a:rPr>
              <a:t>y_inter1</a:t>
            </a:r>
            <a:r>
              <a:rPr lang="zh-CN" altLang="en-US" sz="1600" dirty="0">
                <a:solidFill>
                  <a:srgbClr val="000000"/>
                </a:solidFill>
                <a:latin typeface="pingfang SC"/>
              </a:rPr>
              <a:t>的位置应该尽可能靠下。而向右和向下同时意味着相对于坐标系而言，我的</a:t>
            </a:r>
            <a:r>
              <a:rPr lang="en-US" altLang="zh-CN" sz="1600" dirty="0">
                <a:solidFill>
                  <a:srgbClr val="000000"/>
                </a:solidFill>
                <a:latin typeface="pingfang SC"/>
              </a:rPr>
              <a:t>x</a:t>
            </a:r>
            <a:r>
              <a:rPr lang="zh-CN" altLang="en-US" sz="1600" dirty="0">
                <a:solidFill>
                  <a:srgbClr val="000000"/>
                </a:solidFill>
                <a:latin typeface="pingfang SC"/>
              </a:rPr>
              <a:t>值和</a:t>
            </a:r>
            <a:r>
              <a:rPr lang="en-US" altLang="zh-CN" sz="1600" dirty="0">
                <a:solidFill>
                  <a:srgbClr val="000000"/>
                </a:solidFill>
                <a:latin typeface="pingfang SC"/>
              </a:rPr>
              <a:t>y</a:t>
            </a:r>
            <a:r>
              <a:rPr lang="zh-CN" altLang="en-US" sz="1600" dirty="0">
                <a:solidFill>
                  <a:srgbClr val="000000"/>
                </a:solidFill>
                <a:latin typeface="pingfang SC"/>
              </a:rPr>
              <a:t>值应该尽量地大，即：而向右和向下同时意味着相对于坐标系而言，我的</a:t>
            </a:r>
            <a:r>
              <a:rPr lang="en-US" altLang="zh-CN" sz="1600" dirty="0">
                <a:solidFill>
                  <a:srgbClr val="000000"/>
                </a:solidFill>
                <a:latin typeface="pingfang SC"/>
              </a:rPr>
              <a:t>x</a:t>
            </a:r>
            <a:r>
              <a:rPr lang="zh-CN" altLang="en-US" sz="1600" dirty="0">
                <a:solidFill>
                  <a:srgbClr val="000000"/>
                </a:solidFill>
                <a:latin typeface="pingfang SC"/>
              </a:rPr>
              <a:t>值和</a:t>
            </a:r>
            <a:r>
              <a:rPr lang="en-US" altLang="zh-CN" sz="1600" dirty="0">
                <a:solidFill>
                  <a:srgbClr val="000000"/>
                </a:solidFill>
                <a:latin typeface="pingfang SC"/>
              </a:rPr>
              <a:t>y</a:t>
            </a:r>
            <a:r>
              <a:rPr lang="zh-CN" altLang="en-US" sz="1600" dirty="0">
                <a:solidFill>
                  <a:srgbClr val="000000"/>
                </a:solidFill>
                <a:latin typeface="pingfang SC"/>
              </a:rPr>
              <a:t>值应该尽量地大，即：</a:t>
            </a:r>
            <a:endParaRPr lang="en-US" altLang="zh-CN" sz="1600" dirty="0">
              <a:solidFill>
                <a:srgbClr val="000000"/>
              </a:solidFill>
              <a:latin typeface="pingfang SC"/>
            </a:endParaRPr>
          </a:p>
          <a:p>
            <a:pPr algn="ctr">
              <a:lnSpc>
                <a:spcPct val="200000"/>
              </a:lnSpc>
            </a:pPr>
            <a:r>
              <a:rPr lang="en-US" altLang="zh-CN" sz="1600" b="1" dirty="0">
                <a:latin typeface="pingfang SC"/>
              </a:rPr>
              <a:t>x_inter1 = max(x1,a1)</a:t>
            </a:r>
          </a:p>
          <a:p>
            <a:pPr algn="ctr">
              <a:lnSpc>
                <a:spcPct val="200000"/>
              </a:lnSpc>
            </a:pPr>
            <a:r>
              <a:rPr lang="en-US" altLang="zh-CN" sz="1600" b="1" dirty="0">
                <a:latin typeface="pingfang SC"/>
              </a:rPr>
              <a:t>y_inter1 = max(y1,b1)</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7319407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685881"/>
          </a:xfrm>
          <a:prstGeom prst="rect">
            <a:avLst/>
          </a:prstGeom>
          <a:noFill/>
        </p:spPr>
        <p:txBody>
          <a:bodyPr wrap="square" rtlCol="0">
            <a:spAutoFit/>
          </a:bodyPr>
          <a:lstStyle/>
          <a:p>
            <a:pPr algn="l"/>
            <a:r>
              <a:rPr lang="en-US" altLang="zh-CN" sz="2000" b="1" i="0" dirty="0" err="1">
                <a:solidFill>
                  <a:srgbClr val="000000"/>
                </a:solidFill>
                <a:effectLst/>
                <a:latin typeface="pingfang SC"/>
              </a:rPr>
              <a:t>IoU</a:t>
            </a:r>
            <a:r>
              <a:rPr lang="zh-CN" altLang="en-US" sz="2000" b="1" i="0" dirty="0">
                <a:solidFill>
                  <a:srgbClr val="000000"/>
                </a:solidFill>
                <a:effectLst/>
                <a:latin typeface="pingfang SC"/>
              </a:rPr>
              <a:t>交并比的计算：</a:t>
            </a:r>
            <a:endParaRPr lang="en-US" altLang="zh-CN" sz="2000" b="1" i="0" dirty="0">
              <a:solidFill>
                <a:srgbClr val="000000"/>
              </a:solidFill>
              <a:effectLst/>
              <a:latin typeface="pingfang SC"/>
            </a:endParaRPr>
          </a:p>
          <a:p>
            <a:pPr algn="just">
              <a:lnSpc>
                <a:spcPct val="150000"/>
              </a:lnSpc>
            </a:pPr>
            <a:r>
              <a:rPr lang="zh-CN" altLang="en-US" sz="1600" i="0" dirty="0">
                <a:solidFill>
                  <a:srgbClr val="121212"/>
                </a:solidFill>
                <a:effectLst/>
                <a:latin typeface="-apple-system"/>
              </a:rPr>
              <a:t>在求解</a:t>
            </a:r>
            <a:r>
              <a:rPr lang="en-US" altLang="zh-CN" sz="1600" i="0" dirty="0">
                <a:solidFill>
                  <a:srgbClr val="121212"/>
                </a:solidFill>
                <a:effectLst/>
                <a:latin typeface="-apple-system"/>
              </a:rPr>
              <a:t>overlap</a:t>
            </a:r>
            <a:r>
              <a:rPr lang="zh-CN" altLang="en-US" sz="1600" i="0" dirty="0">
                <a:solidFill>
                  <a:srgbClr val="121212"/>
                </a:solidFill>
                <a:effectLst/>
                <a:latin typeface="-apple-system"/>
              </a:rPr>
              <a:t>部分右下角坐标时，我们会对比两个</a:t>
            </a:r>
            <a:r>
              <a:rPr lang="en-US" altLang="zh-CN" sz="1600" i="0" dirty="0">
                <a:solidFill>
                  <a:srgbClr val="121212"/>
                </a:solidFill>
                <a:effectLst/>
                <a:latin typeface="-apple-system"/>
              </a:rPr>
              <a:t>bounding box</a:t>
            </a:r>
            <a:r>
              <a:rPr lang="zh-CN" altLang="en-US" sz="1600" i="0" dirty="0">
                <a:solidFill>
                  <a:srgbClr val="121212"/>
                </a:solidFill>
                <a:effectLst/>
                <a:latin typeface="-apple-system"/>
              </a:rPr>
              <a:t>的右下角坐标，此时</a:t>
            </a:r>
            <a:r>
              <a:rPr lang="en-US" altLang="zh-CN" sz="1600" i="0" dirty="0">
                <a:solidFill>
                  <a:srgbClr val="121212"/>
                </a:solidFill>
                <a:effectLst/>
                <a:latin typeface="-apple-system"/>
              </a:rPr>
              <a:t>x_inter2</a:t>
            </a:r>
            <a:r>
              <a:rPr lang="zh-CN" altLang="en-US" sz="1600" i="0" dirty="0">
                <a:solidFill>
                  <a:srgbClr val="121212"/>
                </a:solidFill>
                <a:effectLst/>
                <a:latin typeface="-apple-system"/>
              </a:rPr>
              <a:t>应该尽可能靠左，</a:t>
            </a:r>
            <a:r>
              <a:rPr lang="en-US" altLang="zh-CN" sz="1600" i="0" dirty="0">
                <a:solidFill>
                  <a:srgbClr val="121212"/>
                </a:solidFill>
                <a:effectLst/>
                <a:latin typeface="-apple-system"/>
              </a:rPr>
              <a:t>y_inter2</a:t>
            </a:r>
            <a:r>
              <a:rPr lang="zh-CN" altLang="en-US" sz="1600" i="0" dirty="0">
                <a:solidFill>
                  <a:srgbClr val="121212"/>
                </a:solidFill>
                <a:effectLst/>
                <a:latin typeface="-apple-system"/>
              </a:rPr>
              <a:t>应该尽可能靠上，</a:t>
            </a:r>
            <a:r>
              <a:rPr lang="zh-CN" altLang="en-US" sz="1600" dirty="0">
                <a:solidFill>
                  <a:srgbClr val="121212"/>
                </a:solidFill>
                <a:latin typeface="-apple-system"/>
              </a:rPr>
              <a:t>意味着</a:t>
            </a:r>
            <a:r>
              <a:rPr lang="en-US" altLang="zh-CN" sz="1600" dirty="0">
                <a:solidFill>
                  <a:srgbClr val="121212"/>
                </a:solidFill>
                <a:latin typeface="-apple-system"/>
              </a:rPr>
              <a:t>x</a:t>
            </a:r>
            <a:r>
              <a:rPr lang="zh-CN" altLang="en-US" sz="1600" dirty="0">
                <a:solidFill>
                  <a:srgbClr val="121212"/>
                </a:solidFill>
                <a:latin typeface="-apple-system"/>
              </a:rPr>
              <a:t>值和</a:t>
            </a:r>
            <a:r>
              <a:rPr lang="en-US" altLang="zh-CN" sz="1600" dirty="0">
                <a:solidFill>
                  <a:srgbClr val="121212"/>
                </a:solidFill>
                <a:latin typeface="-apple-system"/>
              </a:rPr>
              <a:t>y</a:t>
            </a:r>
            <a:r>
              <a:rPr lang="zh-CN" altLang="en-US" sz="1600" dirty="0">
                <a:solidFill>
                  <a:srgbClr val="121212"/>
                </a:solidFill>
                <a:latin typeface="-apple-system"/>
              </a:rPr>
              <a:t>值应该尽量地小，即：</a:t>
            </a:r>
            <a:endParaRPr lang="en-US" altLang="zh-CN" sz="1600" dirty="0">
              <a:solidFill>
                <a:srgbClr val="121212"/>
              </a:solidFill>
              <a:latin typeface="-apple-system"/>
            </a:endParaRPr>
          </a:p>
          <a:p>
            <a:pPr algn="ctr">
              <a:lnSpc>
                <a:spcPct val="150000"/>
              </a:lnSpc>
            </a:pPr>
            <a:r>
              <a:rPr lang="en-US" altLang="zh-CN" sz="1600" b="1" dirty="0">
                <a:solidFill>
                  <a:srgbClr val="121212"/>
                </a:solidFill>
                <a:latin typeface="-apple-system"/>
              </a:rPr>
              <a:t>x_inter2 = min(x2,a2)</a:t>
            </a:r>
          </a:p>
          <a:p>
            <a:pPr algn="ctr">
              <a:lnSpc>
                <a:spcPct val="150000"/>
              </a:lnSpc>
            </a:pPr>
            <a:r>
              <a:rPr lang="en-US" altLang="zh-CN" sz="1600" b="1" dirty="0">
                <a:solidFill>
                  <a:srgbClr val="121212"/>
                </a:solidFill>
                <a:latin typeface="-apple-system"/>
              </a:rPr>
              <a:t>y_inter2 = min(y2,b2)</a:t>
            </a:r>
          </a:p>
          <a:p>
            <a:pPr algn="just">
              <a:lnSpc>
                <a:spcPct val="150000"/>
              </a:lnSpc>
            </a:pPr>
            <a:endParaRPr lang="en-US" altLang="zh-CN" sz="1600" dirty="0">
              <a:solidFill>
                <a:srgbClr val="121212"/>
              </a:solidFill>
              <a:latin typeface="-apple-system"/>
            </a:endParaRPr>
          </a:p>
          <a:p>
            <a:pPr algn="just">
              <a:lnSpc>
                <a:spcPct val="150000"/>
              </a:lnSpc>
            </a:pPr>
            <a:r>
              <a:rPr lang="en-US" altLang="zh-CN" sz="1600" b="0" i="0" dirty="0">
                <a:solidFill>
                  <a:srgbClr val="121212"/>
                </a:solidFill>
                <a:effectLst/>
                <a:latin typeface="-apple-system"/>
              </a:rPr>
              <a:t>overlap</a:t>
            </a:r>
            <a:r>
              <a:rPr lang="zh-CN" altLang="en-US" sz="1600" b="0" i="0" dirty="0">
                <a:solidFill>
                  <a:srgbClr val="121212"/>
                </a:solidFill>
                <a:effectLst/>
                <a:latin typeface="-apple-system"/>
              </a:rPr>
              <a:t>部分的面积求解如下</a:t>
            </a:r>
            <a:r>
              <a:rPr lang="en-US" altLang="zh-CN" sz="1600" b="0" i="0" dirty="0">
                <a:solidFill>
                  <a:srgbClr val="121212"/>
                </a:solidFill>
                <a:effectLst/>
                <a:latin typeface="-apple-system"/>
              </a:rPr>
              <a:t>:</a:t>
            </a:r>
          </a:p>
          <a:p>
            <a:pPr algn="ctr">
              <a:lnSpc>
                <a:spcPct val="150000"/>
              </a:lnSpc>
            </a:pPr>
            <a:r>
              <a:rPr lang="en-US" altLang="zh-CN" sz="1600" b="1" dirty="0">
                <a:solidFill>
                  <a:srgbClr val="121212"/>
                </a:solidFill>
                <a:latin typeface="-apple-system"/>
              </a:rPr>
              <a:t>Width = (x_inter2-x_inter1)</a:t>
            </a:r>
          </a:p>
          <a:p>
            <a:pPr algn="ctr">
              <a:lnSpc>
                <a:spcPct val="150000"/>
              </a:lnSpc>
            </a:pPr>
            <a:r>
              <a:rPr lang="en-US" altLang="zh-CN" sz="1600" b="1" dirty="0">
                <a:solidFill>
                  <a:srgbClr val="121212"/>
                </a:solidFill>
                <a:latin typeface="-apple-system"/>
              </a:rPr>
              <a:t>Height = (y_inter2-y_inter1)</a:t>
            </a:r>
          </a:p>
          <a:p>
            <a:pPr algn="ctr">
              <a:lnSpc>
                <a:spcPct val="150000"/>
              </a:lnSpc>
            </a:pPr>
            <a:r>
              <a:rPr lang="en-US" altLang="zh-CN" sz="1600" b="1" dirty="0" err="1">
                <a:solidFill>
                  <a:srgbClr val="121212"/>
                </a:solidFill>
                <a:latin typeface="-apple-system"/>
              </a:rPr>
              <a:t>Area_overlap</a:t>
            </a:r>
            <a:r>
              <a:rPr lang="en-US" altLang="zh-CN" sz="1600" b="1" dirty="0">
                <a:solidFill>
                  <a:srgbClr val="121212"/>
                </a:solidFill>
                <a:latin typeface="-apple-system"/>
              </a:rPr>
              <a:t> = Width*Height</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185565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159562"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rPr>
              <a:t>什么叫目标检测</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5" name="图片 4">
            <a:extLst>
              <a:ext uri="{FF2B5EF4-FFF2-40B4-BE49-F238E27FC236}">
                <a16:creationId xmlns:a16="http://schemas.microsoft.com/office/drawing/2014/main" id="{3756DCC1-AA33-EF2F-9FED-BC9046A6CDE1}"/>
              </a:ext>
            </a:extLst>
          </p:cNvPr>
          <p:cNvPicPr>
            <a:picLocks noChangeAspect="1"/>
          </p:cNvPicPr>
          <p:nvPr/>
        </p:nvPicPr>
        <p:blipFill>
          <a:blip r:embed="rId3"/>
          <a:stretch>
            <a:fillRect/>
          </a:stretch>
        </p:blipFill>
        <p:spPr>
          <a:xfrm>
            <a:off x="1695450" y="585787"/>
            <a:ext cx="5753100" cy="3971925"/>
          </a:xfrm>
          <a:prstGeom prst="rect">
            <a:avLst/>
          </a:prstGeom>
        </p:spPr>
      </p:pic>
    </p:spTree>
    <p:extLst>
      <p:ext uri="{BB962C8B-B14F-4D97-AF65-F5344CB8AC3E}">
        <p14:creationId xmlns:p14="http://schemas.microsoft.com/office/powerpoint/2010/main" val="19056791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1468735"/>
          </a:xfrm>
          <a:prstGeom prst="rect">
            <a:avLst/>
          </a:prstGeom>
          <a:noFill/>
        </p:spPr>
        <p:txBody>
          <a:bodyPr wrap="square" rtlCol="0">
            <a:spAutoFit/>
          </a:bodyPr>
          <a:lstStyle/>
          <a:p>
            <a:r>
              <a:rPr lang="zh-CN" altLang="en-US" sz="2000" b="1" dirty="0">
                <a:latin typeface="-apple-system"/>
              </a:rPr>
              <a:t>六、</a:t>
            </a:r>
            <a:r>
              <a:rPr lang="zh-CN" altLang="en-US" sz="2000" b="1" i="0" dirty="0">
                <a:effectLst/>
                <a:latin typeface="-apple-system"/>
              </a:rPr>
              <a:t>非极大值抑制（</a:t>
            </a:r>
            <a:r>
              <a:rPr lang="en-US" altLang="zh-CN" sz="2000" b="1" i="0" dirty="0">
                <a:effectLst/>
                <a:latin typeface="-apple-system"/>
              </a:rPr>
              <a:t>Non-Maximum Suppression</a:t>
            </a:r>
            <a:r>
              <a:rPr lang="zh-CN" altLang="en-US" sz="2000" b="1" i="0" dirty="0">
                <a:effectLst/>
                <a:latin typeface="-apple-system"/>
              </a:rPr>
              <a:t>）</a:t>
            </a:r>
            <a:endParaRPr lang="en-US" altLang="zh-CN" sz="2000" b="1" i="0" dirty="0">
              <a:effectLst/>
              <a:latin typeface="pingfang SC"/>
            </a:endParaRPr>
          </a:p>
          <a:p>
            <a:pPr algn="just">
              <a:lnSpc>
                <a:spcPct val="150000"/>
              </a:lnSpc>
            </a:pPr>
            <a:r>
              <a:rPr lang="zh-CN" altLang="en-US" sz="1600" b="0" i="0" dirty="0">
                <a:solidFill>
                  <a:srgbClr val="121212"/>
                </a:solidFill>
                <a:effectLst/>
                <a:latin typeface="-apple-system"/>
              </a:rPr>
              <a:t>在目标检测任务中，目标检测的过程中会在同一目标的位置上会产生大量的候选框，这些候选框相互之间可能会有重叠，此时需要利用非极大值抑制找到最佳的目标边界框，消除冗余的边界框。</a:t>
            </a:r>
            <a:endParaRPr lang="en-US" altLang="zh-CN" sz="1600" b="1"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8194" name="Picture 2">
            <a:extLst>
              <a:ext uri="{FF2B5EF4-FFF2-40B4-BE49-F238E27FC236}">
                <a16:creationId xmlns:a16="http://schemas.microsoft.com/office/drawing/2014/main" id="{36A4F692-9621-E691-A06E-7D3A4681E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678"/>
          <a:stretch/>
        </p:blipFill>
        <p:spPr bwMode="auto">
          <a:xfrm>
            <a:off x="622981" y="2222993"/>
            <a:ext cx="4253819" cy="219404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76D42014-8A8B-49B9-4C5D-2F4F0E38D0A3}"/>
              </a:ext>
            </a:extLst>
          </p:cNvPr>
          <p:cNvSpPr txBox="1"/>
          <p:nvPr/>
        </p:nvSpPr>
        <p:spPr>
          <a:xfrm>
            <a:off x="5117690" y="2222993"/>
            <a:ext cx="3480620" cy="2181366"/>
          </a:xfrm>
          <a:prstGeom prst="rect">
            <a:avLst/>
          </a:prstGeom>
          <a:noFill/>
        </p:spPr>
        <p:txBody>
          <a:bodyPr wrap="square" rtlCol="0">
            <a:spAutoFit/>
          </a:bodyPr>
          <a:lstStyle/>
          <a:p>
            <a:pPr algn="just">
              <a:lnSpc>
                <a:spcPct val="200000"/>
              </a:lnSpc>
            </a:pPr>
            <a:r>
              <a:rPr lang="zh-CN" altLang="en-US" b="0" i="0" dirty="0">
                <a:solidFill>
                  <a:srgbClr val="121212"/>
                </a:solidFill>
                <a:effectLst/>
                <a:latin typeface="-apple-system"/>
              </a:rPr>
              <a:t>左图是人脸检测的候选框结果，每个边界框有一个</a:t>
            </a:r>
            <a:r>
              <a:rPr lang="zh-CN" altLang="en-US" b="0" i="0" dirty="0">
                <a:solidFill>
                  <a:srgbClr val="FF0000"/>
                </a:solidFill>
                <a:effectLst/>
                <a:latin typeface="-apple-system"/>
              </a:rPr>
              <a:t>置信度得分</a:t>
            </a:r>
            <a:r>
              <a:rPr lang="en-US" altLang="zh-CN" b="0" i="0" dirty="0">
                <a:solidFill>
                  <a:srgbClr val="121212"/>
                </a:solidFill>
                <a:effectLst/>
                <a:latin typeface="-apple-system"/>
              </a:rPr>
              <a:t>(confidence score)</a:t>
            </a:r>
            <a:r>
              <a:rPr lang="zh-CN" altLang="en-US" b="0" i="0" dirty="0">
                <a:solidFill>
                  <a:srgbClr val="121212"/>
                </a:solidFill>
                <a:effectLst/>
                <a:latin typeface="-apple-system"/>
              </a:rPr>
              <a:t>，如果不使用非极大值抑制，就会有多个候选框出现。右图是使用非极大值抑制之后的结果，符合我们人脸检测的预期结果。</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3047375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315395"/>
          </a:xfrm>
          <a:prstGeom prst="rect">
            <a:avLst/>
          </a:prstGeom>
          <a:noFill/>
        </p:spPr>
        <p:txBody>
          <a:bodyPr wrap="square" rtlCol="0">
            <a:spAutoFit/>
          </a:bodyPr>
          <a:lstStyle/>
          <a:p>
            <a:r>
              <a:rPr lang="zh-CN" altLang="en-US" sz="2000" b="1" dirty="0">
                <a:latin typeface="-apple-system"/>
              </a:rPr>
              <a:t>六、</a:t>
            </a:r>
            <a:r>
              <a:rPr lang="zh-CN" altLang="en-US" sz="2000" b="1" i="0" dirty="0">
                <a:effectLst/>
                <a:latin typeface="-apple-system"/>
              </a:rPr>
              <a:t>非极大值抑制（</a:t>
            </a:r>
            <a:r>
              <a:rPr lang="en-US" altLang="zh-CN" sz="2000" b="1" i="0" dirty="0">
                <a:effectLst/>
                <a:latin typeface="-apple-system"/>
              </a:rPr>
              <a:t>Non-Maximum Suppression</a:t>
            </a:r>
            <a:r>
              <a:rPr lang="zh-CN" altLang="en-US" sz="2000" b="1" i="0" dirty="0">
                <a:effectLst/>
                <a:latin typeface="-apple-system"/>
              </a:rPr>
              <a:t>）</a:t>
            </a:r>
          </a:p>
          <a:p>
            <a:pPr algn="just">
              <a:lnSpc>
                <a:spcPct val="150000"/>
              </a:lnSpc>
            </a:pPr>
            <a:endParaRPr lang="en-US" altLang="zh-CN" sz="1600" dirty="0">
              <a:solidFill>
                <a:srgbClr val="121212"/>
              </a:solidFill>
              <a:latin typeface="-apple-system"/>
            </a:endParaRPr>
          </a:p>
          <a:p>
            <a:pPr algn="just">
              <a:lnSpc>
                <a:spcPct val="150000"/>
              </a:lnSpc>
            </a:pPr>
            <a:r>
              <a:rPr lang="zh-CN" altLang="en-US" sz="1600" dirty="0">
                <a:solidFill>
                  <a:srgbClr val="121212"/>
                </a:solidFill>
                <a:latin typeface="-apple-system"/>
              </a:rPr>
              <a:t>非</a:t>
            </a:r>
            <a:r>
              <a:rPr lang="zh-CN" altLang="en-US" sz="1600" b="0" i="0" dirty="0">
                <a:solidFill>
                  <a:srgbClr val="121212"/>
                </a:solidFill>
                <a:effectLst/>
                <a:latin typeface="-apple-system"/>
              </a:rPr>
              <a:t>极大值抑制的流程如下：</a:t>
            </a:r>
            <a:endParaRPr lang="en-US" altLang="zh-CN" sz="1600" b="0" i="0" dirty="0">
              <a:solidFill>
                <a:srgbClr val="121212"/>
              </a:solidFill>
              <a:effectLst/>
              <a:latin typeface="-apple-system"/>
            </a:endParaRPr>
          </a:p>
          <a:p>
            <a:pPr marL="285750" indent="-285750" algn="just">
              <a:lnSpc>
                <a:spcPct val="150000"/>
              </a:lnSpc>
              <a:buFont typeface="Arial" panose="020B0604020202020204" pitchFamily="34" charset="0"/>
              <a:buChar char="•"/>
            </a:pPr>
            <a:r>
              <a:rPr lang="zh-CN" altLang="en-US" sz="1600" b="0" i="0" dirty="0">
                <a:solidFill>
                  <a:srgbClr val="121212"/>
                </a:solidFill>
                <a:effectLst/>
                <a:latin typeface="-apple-system"/>
              </a:rPr>
              <a:t>根据置信度得分进行排序；</a:t>
            </a:r>
            <a:endParaRPr lang="en-US" altLang="zh-CN" sz="1600" b="0" i="0" dirty="0">
              <a:solidFill>
                <a:srgbClr val="121212"/>
              </a:solidFill>
              <a:effectLst/>
              <a:latin typeface="-apple-system"/>
            </a:endParaRPr>
          </a:p>
          <a:p>
            <a:pPr marL="285750" indent="-285750" algn="just">
              <a:lnSpc>
                <a:spcPct val="150000"/>
              </a:lnSpc>
              <a:buFont typeface="Arial" panose="020B0604020202020204" pitchFamily="34" charset="0"/>
              <a:buChar char="•"/>
            </a:pPr>
            <a:r>
              <a:rPr lang="zh-CN" altLang="en-US" sz="1600" b="0" i="0" dirty="0">
                <a:solidFill>
                  <a:srgbClr val="121212"/>
                </a:solidFill>
                <a:effectLst/>
                <a:latin typeface="-apple-system"/>
              </a:rPr>
              <a:t>选择置信度最高的比边界框添加到最终输出列表中，将其从边界框列表中删除；</a:t>
            </a:r>
            <a:endParaRPr lang="en-US" altLang="zh-CN" sz="1600" b="0" i="0" dirty="0">
              <a:solidFill>
                <a:srgbClr val="121212"/>
              </a:solidFill>
              <a:effectLst/>
              <a:latin typeface="-apple-system"/>
            </a:endParaRPr>
          </a:p>
          <a:p>
            <a:pPr marL="285750" indent="-285750" algn="just">
              <a:lnSpc>
                <a:spcPct val="150000"/>
              </a:lnSpc>
              <a:buFont typeface="Arial" panose="020B0604020202020204" pitchFamily="34" charset="0"/>
              <a:buChar char="•"/>
            </a:pPr>
            <a:r>
              <a:rPr lang="zh-CN" altLang="en-US" sz="1600" b="0" i="0" dirty="0">
                <a:solidFill>
                  <a:srgbClr val="121212"/>
                </a:solidFill>
                <a:effectLst/>
                <a:latin typeface="-apple-system"/>
              </a:rPr>
              <a:t>计算所有边界框的面积；</a:t>
            </a:r>
            <a:endParaRPr lang="en-US" altLang="zh-CN" sz="1600" b="0" i="0" dirty="0">
              <a:solidFill>
                <a:srgbClr val="121212"/>
              </a:solidFill>
              <a:effectLst/>
              <a:latin typeface="-apple-system"/>
            </a:endParaRPr>
          </a:p>
          <a:p>
            <a:pPr marL="285750" indent="-285750" algn="just">
              <a:lnSpc>
                <a:spcPct val="150000"/>
              </a:lnSpc>
              <a:buFont typeface="Arial" panose="020B0604020202020204" pitchFamily="34" charset="0"/>
              <a:buChar char="•"/>
            </a:pPr>
            <a:r>
              <a:rPr lang="zh-CN" altLang="en-US" sz="1600" b="0" i="0" dirty="0">
                <a:solidFill>
                  <a:srgbClr val="121212"/>
                </a:solidFill>
                <a:effectLst/>
                <a:latin typeface="-apple-system"/>
              </a:rPr>
              <a:t>计算置信度最高的边界框与其它候选框的</a:t>
            </a:r>
            <a:r>
              <a:rPr lang="en-US" altLang="zh-CN" sz="1600" b="0" i="0" dirty="0" err="1">
                <a:solidFill>
                  <a:srgbClr val="121212"/>
                </a:solidFill>
                <a:effectLst/>
                <a:latin typeface="-apple-system"/>
              </a:rPr>
              <a:t>IoU</a:t>
            </a:r>
            <a:r>
              <a:rPr lang="zh-CN" altLang="en-US" sz="1600" b="0" i="0" dirty="0">
                <a:solidFill>
                  <a:srgbClr val="121212"/>
                </a:solidFill>
                <a:effectLst/>
                <a:latin typeface="-apple-system"/>
              </a:rPr>
              <a:t>；</a:t>
            </a:r>
            <a:endParaRPr lang="en-US" altLang="zh-CN" sz="1600" b="0" i="0" dirty="0">
              <a:solidFill>
                <a:srgbClr val="121212"/>
              </a:solidFill>
              <a:effectLst/>
              <a:latin typeface="-apple-system"/>
            </a:endParaRPr>
          </a:p>
          <a:p>
            <a:pPr marL="285750" indent="-285750" algn="just">
              <a:lnSpc>
                <a:spcPct val="150000"/>
              </a:lnSpc>
              <a:buFont typeface="Arial" panose="020B0604020202020204" pitchFamily="34" charset="0"/>
              <a:buChar char="•"/>
            </a:pPr>
            <a:r>
              <a:rPr lang="zh-CN" altLang="en-US" sz="1600" b="0" i="0" dirty="0">
                <a:solidFill>
                  <a:srgbClr val="121212"/>
                </a:solidFill>
                <a:effectLst/>
                <a:latin typeface="-apple-system"/>
              </a:rPr>
              <a:t>删除</a:t>
            </a:r>
            <a:r>
              <a:rPr lang="en-US" altLang="zh-CN" sz="1600" b="0" i="0" dirty="0" err="1">
                <a:solidFill>
                  <a:srgbClr val="121212"/>
                </a:solidFill>
                <a:effectLst/>
                <a:latin typeface="-apple-system"/>
              </a:rPr>
              <a:t>IoU</a:t>
            </a:r>
            <a:r>
              <a:rPr lang="zh-CN" altLang="en-US" sz="1600" b="0" i="0" dirty="0">
                <a:solidFill>
                  <a:srgbClr val="121212"/>
                </a:solidFill>
                <a:effectLst/>
                <a:latin typeface="-apple-system"/>
              </a:rPr>
              <a:t>大于阈值的边界框；</a:t>
            </a:r>
            <a:endParaRPr lang="en-US" altLang="zh-CN" sz="1600" b="0" i="0" dirty="0">
              <a:solidFill>
                <a:srgbClr val="121212"/>
              </a:solidFill>
              <a:effectLst/>
              <a:latin typeface="-apple-system"/>
            </a:endParaRPr>
          </a:p>
          <a:p>
            <a:pPr marL="285750" indent="-285750" algn="just">
              <a:lnSpc>
                <a:spcPct val="150000"/>
              </a:lnSpc>
              <a:buFont typeface="Arial" panose="020B0604020202020204" pitchFamily="34" charset="0"/>
              <a:buChar char="•"/>
            </a:pPr>
            <a:r>
              <a:rPr lang="zh-CN" altLang="en-US" sz="1600" b="0" i="0" dirty="0">
                <a:solidFill>
                  <a:srgbClr val="121212"/>
                </a:solidFill>
                <a:effectLst/>
                <a:latin typeface="-apple-system"/>
              </a:rPr>
              <a:t>重复上述过程，直至边界框列表为空。</a:t>
            </a:r>
            <a:endParaRPr lang="en-US" altLang="zh-CN" sz="1600" b="1"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11590699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731226"/>
          </a:xfrm>
          <a:prstGeom prst="rect">
            <a:avLst/>
          </a:prstGeom>
          <a:noFill/>
        </p:spPr>
        <p:txBody>
          <a:bodyPr wrap="square" rtlCol="0">
            <a:spAutoFit/>
          </a:bodyPr>
          <a:lstStyle/>
          <a:p>
            <a:r>
              <a:rPr lang="zh-CN" altLang="en-US" sz="2000" b="1" i="0" dirty="0">
                <a:effectLst/>
                <a:latin typeface="-apple-system"/>
              </a:rPr>
              <a:t>七、自低向上（</a:t>
            </a:r>
            <a:r>
              <a:rPr lang="en-US" altLang="zh-CN" sz="2000" b="1" i="0" dirty="0">
                <a:effectLst/>
                <a:latin typeface="-apple-system"/>
              </a:rPr>
              <a:t>bottom-up</a:t>
            </a:r>
            <a:r>
              <a:rPr lang="zh-CN" altLang="en-US" sz="2000" b="1" i="0" dirty="0">
                <a:effectLst/>
                <a:latin typeface="-apple-system"/>
              </a:rPr>
              <a:t>）</a:t>
            </a:r>
          </a:p>
          <a:p>
            <a:pPr algn="just">
              <a:lnSpc>
                <a:spcPct val="150000"/>
              </a:lnSpc>
            </a:pP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AF3E453-3A70-018B-A4B2-CFCF006FAE13}"/>
              </a:ext>
            </a:extLst>
          </p:cNvPr>
          <p:cNvPicPr>
            <a:picLocks noChangeAspect="1"/>
          </p:cNvPicPr>
          <p:nvPr/>
        </p:nvPicPr>
        <p:blipFill>
          <a:blip r:embed="rId3"/>
          <a:stretch>
            <a:fillRect/>
          </a:stretch>
        </p:blipFill>
        <p:spPr>
          <a:xfrm>
            <a:off x="0" y="1892897"/>
            <a:ext cx="9144000" cy="2590529"/>
          </a:xfrm>
          <a:prstGeom prst="rect">
            <a:avLst/>
          </a:prstGeom>
        </p:spPr>
      </p:pic>
      <p:sp>
        <p:nvSpPr>
          <p:cNvPr id="8" name="文本框 7">
            <a:extLst>
              <a:ext uri="{FF2B5EF4-FFF2-40B4-BE49-F238E27FC236}">
                <a16:creationId xmlns:a16="http://schemas.microsoft.com/office/drawing/2014/main" id="{BEE0B2C1-AE31-CDBA-1AB7-1597366DD671}"/>
              </a:ext>
            </a:extLst>
          </p:cNvPr>
          <p:cNvSpPr txBox="1"/>
          <p:nvPr/>
        </p:nvSpPr>
        <p:spPr>
          <a:xfrm>
            <a:off x="612058" y="1342103"/>
            <a:ext cx="5338916" cy="380810"/>
          </a:xfrm>
          <a:prstGeom prst="rect">
            <a:avLst/>
          </a:prstGeom>
          <a:noFill/>
        </p:spPr>
        <p:txBody>
          <a:bodyPr wrap="square" rtlCol="0">
            <a:spAutoFit/>
          </a:bodyPr>
          <a:lstStyle/>
          <a:p>
            <a:pPr>
              <a:lnSpc>
                <a:spcPct val="130000"/>
              </a:lnSpc>
            </a:pPr>
            <a:r>
              <a:rPr lang="zh-CN" altLang="en-US" sz="1600" dirty="0">
                <a:latin typeface="Arial" panose="020B0604020202020204" pitchFamily="34" charset="0"/>
                <a:ea typeface="微软雅黑" panose="020B0503020204020204" pitchFamily="34" charset="-122"/>
              </a:rPr>
              <a:t>首先来看三张图片：</a:t>
            </a:r>
          </a:p>
        </p:txBody>
      </p:sp>
    </p:spTree>
    <p:extLst>
      <p:ext uri="{BB962C8B-B14F-4D97-AF65-F5344CB8AC3E}">
        <p14:creationId xmlns:p14="http://schemas.microsoft.com/office/powerpoint/2010/main" val="105681421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731226"/>
          </a:xfrm>
          <a:prstGeom prst="rect">
            <a:avLst/>
          </a:prstGeom>
          <a:noFill/>
        </p:spPr>
        <p:txBody>
          <a:bodyPr wrap="square" rtlCol="0">
            <a:spAutoFit/>
          </a:bodyPr>
          <a:lstStyle/>
          <a:p>
            <a:r>
              <a:rPr lang="zh-CN" altLang="en-US" sz="2000" b="1" dirty="0">
                <a:latin typeface="-apple-system"/>
              </a:rPr>
              <a:t>七、</a:t>
            </a:r>
            <a:r>
              <a:rPr lang="zh-CN" altLang="en-US" sz="2000" b="1" i="0" dirty="0">
                <a:effectLst/>
                <a:latin typeface="-apple-system"/>
              </a:rPr>
              <a:t>自低向上（</a:t>
            </a:r>
            <a:r>
              <a:rPr lang="en-US" altLang="zh-CN" sz="2000" b="1" i="0" dirty="0">
                <a:effectLst/>
                <a:latin typeface="-apple-system"/>
              </a:rPr>
              <a:t>bottom-up</a:t>
            </a:r>
            <a:r>
              <a:rPr lang="zh-CN" altLang="en-US" sz="2000" b="1" i="0" dirty="0">
                <a:effectLst/>
                <a:latin typeface="-apple-system"/>
              </a:rPr>
              <a:t>）</a:t>
            </a:r>
          </a:p>
          <a:p>
            <a:pPr algn="just">
              <a:lnSpc>
                <a:spcPct val="150000"/>
              </a:lnSpc>
            </a:pP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EE0B2C1-AE31-CDBA-1AB7-1597366DD671}"/>
              </a:ext>
            </a:extLst>
          </p:cNvPr>
          <p:cNvSpPr txBox="1"/>
          <p:nvPr/>
        </p:nvSpPr>
        <p:spPr>
          <a:xfrm>
            <a:off x="612058" y="1342103"/>
            <a:ext cx="7986252" cy="2633734"/>
          </a:xfrm>
          <a:prstGeom prst="rect">
            <a:avLst/>
          </a:prstGeom>
          <a:noFill/>
        </p:spPr>
        <p:txBody>
          <a:bodyPr wrap="square" rtlCol="0">
            <a:spAutoFit/>
          </a:bodyPr>
          <a:lstStyle/>
          <a:p>
            <a:pPr algn="just">
              <a:lnSpc>
                <a:spcPct val="150000"/>
              </a:lnSpc>
            </a:pPr>
            <a:r>
              <a:rPr lang="zh-CN" altLang="en-US" sz="1600" b="0" i="0" dirty="0">
                <a:solidFill>
                  <a:srgbClr val="222222"/>
                </a:solidFill>
                <a:effectLst/>
                <a:latin typeface="system-ui"/>
              </a:rPr>
              <a:t>先看第一张，虽然前面云雾缭绕，大家依然知道这是古建筑，但如果让计算机来识别这张图就很困难。大家还能在这张图片上看到什么？是的，后面还有城市。哪个是显著性的目标？对图像本身来说，很多人会认为古建筑是显著的，因为它在图像的中间而且对比度最强。为什么云不是显著的？如果有人会关心云</a:t>
            </a:r>
            <a:r>
              <a:rPr lang="en-US" altLang="zh-CN" sz="1600" b="0" i="0" dirty="0">
                <a:solidFill>
                  <a:srgbClr val="222222"/>
                </a:solidFill>
                <a:effectLst/>
                <a:latin typeface="system-ui"/>
              </a:rPr>
              <a:t>,</a:t>
            </a:r>
            <a:r>
              <a:rPr lang="zh-CN" altLang="en-US" sz="1600" b="0" i="0" dirty="0">
                <a:solidFill>
                  <a:srgbClr val="222222"/>
                </a:solidFill>
                <a:effectLst/>
                <a:latin typeface="system-ui"/>
              </a:rPr>
              <a:t>云就应该是显著的。还有人关注的是城市，为什么后面的城市不是显著的呢？仅仅因为它在图像中表现比较弱，它就不显著了吗？下面我们来看第二张图，这个人带着彩烟跑，看样子还挺开心，然而却给监控带来了非常大的挑战。再看第三张图，在这种情况下，我们还能认出这是一辆汽车吗？</a:t>
            </a:r>
            <a:endParaRPr lang="zh-CN" altLang="en-US" sz="1600" dirty="0">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C234BE04-D964-43D0-0453-BBD27AD72445}"/>
              </a:ext>
            </a:extLst>
          </p:cNvPr>
          <p:cNvSpPr txBox="1"/>
          <p:nvPr/>
        </p:nvSpPr>
        <p:spPr>
          <a:xfrm>
            <a:off x="612058" y="4129549"/>
            <a:ext cx="7986252" cy="452945"/>
          </a:xfrm>
          <a:prstGeom prst="rect">
            <a:avLst/>
          </a:prstGeom>
          <a:noFill/>
        </p:spPr>
        <p:txBody>
          <a:bodyPr wrap="square" rtlCol="0">
            <a:spAutoFit/>
          </a:bodyPr>
          <a:lstStyle/>
          <a:p>
            <a:pPr>
              <a:lnSpc>
                <a:spcPct val="130000"/>
              </a:lnSpc>
            </a:pPr>
            <a:r>
              <a:rPr lang="zh-CN" altLang="en-US" sz="2000" dirty="0">
                <a:solidFill>
                  <a:srgbClr val="FF0000"/>
                </a:solidFill>
                <a:latin typeface="Arial" panose="020B0604020202020204" pitchFamily="34" charset="0"/>
                <a:ea typeface="微软雅黑" panose="020B0503020204020204" pitchFamily="34" charset="-122"/>
              </a:rPr>
              <a:t>所以我们对于图像的认知应该从那些方面入手？</a:t>
            </a:r>
          </a:p>
        </p:txBody>
      </p:sp>
    </p:spTree>
    <p:extLst>
      <p:ext uri="{BB962C8B-B14F-4D97-AF65-F5344CB8AC3E}">
        <p14:creationId xmlns:p14="http://schemas.microsoft.com/office/powerpoint/2010/main" val="3027851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731226"/>
          </a:xfrm>
          <a:prstGeom prst="rect">
            <a:avLst/>
          </a:prstGeom>
          <a:noFill/>
        </p:spPr>
        <p:txBody>
          <a:bodyPr wrap="square" rtlCol="0">
            <a:spAutoFit/>
          </a:bodyPr>
          <a:lstStyle/>
          <a:p>
            <a:r>
              <a:rPr lang="zh-CN" altLang="en-US" sz="2000" b="1" dirty="0">
                <a:latin typeface="-apple-system"/>
              </a:rPr>
              <a:t>七、</a:t>
            </a:r>
            <a:r>
              <a:rPr lang="zh-CN" altLang="en-US" sz="2000" b="1" i="0" dirty="0">
                <a:effectLst/>
                <a:latin typeface="-apple-system"/>
              </a:rPr>
              <a:t>自低向上（</a:t>
            </a:r>
            <a:r>
              <a:rPr lang="en-US" altLang="zh-CN" sz="2000" b="1" i="0" dirty="0">
                <a:effectLst/>
                <a:latin typeface="-apple-system"/>
              </a:rPr>
              <a:t>bottom-up</a:t>
            </a:r>
            <a:r>
              <a:rPr lang="zh-CN" altLang="en-US" sz="2000" b="1" i="0" dirty="0">
                <a:effectLst/>
                <a:latin typeface="-apple-system"/>
              </a:rPr>
              <a:t>）</a:t>
            </a:r>
          </a:p>
          <a:p>
            <a:pPr algn="just">
              <a:lnSpc>
                <a:spcPct val="150000"/>
              </a:lnSpc>
            </a:pP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508297BA-E471-268D-9A53-4AD004A9E0E8}"/>
              </a:ext>
            </a:extLst>
          </p:cNvPr>
          <p:cNvPicPr>
            <a:picLocks noChangeAspect="1"/>
          </p:cNvPicPr>
          <p:nvPr/>
        </p:nvPicPr>
        <p:blipFill rotWithShape="1">
          <a:blip r:embed="rId3"/>
          <a:srcRect t="15276" b="3525"/>
          <a:stretch/>
        </p:blipFill>
        <p:spPr>
          <a:xfrm>
            <a:off x="1457145" y="1318588"/>
            <a:ext cx="5669272" cy="3452514"/>
          </a:xfrm>
          <a:prstGeom prst="rect">
            <a:avLst/>
          </a:prstGeom>
        </p:spPr>
      </p:pic>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70356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731226"/>
          </a:xfrm>
          <a:prstGeom prst="rect">
            <a:avLst/>
          </a:prstGeom>
          <a:noFill/>
        </p:spPr>
        <p:txBody>
          <a:bodyPr wrap="square" rtlCol="0">
            <a:spAutoFit/>
          </a:bodyPr>
          <a:lstStyle/>
          <a:p>
            <a:r>
              <a:rPr lang="zh-CN" altLang="en-US" sz="2000" b="1" dirty="0">
                <a:latin typeface="-apple-system"/>
              </a:rPr>
              <a:t>七、</a:t>
            </a:r>
            <a:r>
              <a:rPr lang="zh-CN" altLang="en-US" sz="2000" b="1" i="0" dirty="0">
                <a:effectLst/>
                <a:latin typeface="-apple-system"/>
              </a:rPr>
              <a:t>自低向上（</a:t>
            </a:r>
            <a:r>
              <a:rPr lang="en-US" altLang="zh-CN" sz="2000" b="1" i="0" dirty="0">
                <a:effectLst/>
                <a:latin typeface="-apple-system"/>
              </a:rPr>
              <a:t>bottom-up</a:t>
            </a:r>
            <a:r>
              <a:rPr lang="zh-CN" altLang="en-US" sz="2000" b="1" i="0" dirty="0">
                <a:effectLst/>
                <a:latin typeface="-apple-system"/>
              </a:rPr>
              <a:t>）</a:t>
            </a:r>
          </a:p>
          <a:p>
            <a:pPr algn="just">
              <a:lnSpc>
                <a:spcPct val="150000"/>
              </a:lnSpc>
            </a:pP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57FCCE5-1BE3-287C-9CDB-BB54968A1ADD}"/>
              </a:ext>
            </a:extLst>
          </p:cNvPr>
          <p:cNvSpPr txBox="1"/>
          <p:nvPr/>
        </p:nvSpPr>
        <p:spPr>
          <a:xfrm>
            <a:off x="634181" y="1283110"/>
            <a:ext cx="7683909" cy="3003066"/>
          </a:xfrm>
          <a:prstGeom prst="rect">
            <a:avLst/>
          </a:prstGeom>
          <a:noFill/>
        </p:spPr>
        <p:txBody>
          <a:bodyPr wrap="square" rtlCol="0">
            <a:spAutoFit/>
          </a:bodyPr>
          <a:lstStyle/>
          <a:p>
            <a:pPr algn="just">
              <a:lnSpc>
                <a:spcPct val="150000"/>
              </a:lnSpc>
            </a:pPr>
            <a:r>
              <a:rPr lang="zh-CN" altLang="en-US" sz="1600" b="0" i="0" dirty="0">
                <a:solidFill>
                  <a:srgbClr val="FF0000"/>
                </a:solidFill>
                <a:effectLst/>
                <a:latin typeface="system-ui"/>
              </a:rPr>
              <a:t>人对图像中语义的理解可分为中层、低层和高层。</a:t>
            </a:r>
            <a:r>
              <a:rPr lang="zh-CN" altLang="en-US" sz="1600" b="0" i="0" dirty="0">
                <a:solidFill>
                  <a:srgbClr val="222222"/>
                </a:solidFill>
                <a:effectLst/>
                <a:latin typeface="system-ui"/>
              </a:rPr>
              <a:t>传统的图像识别是下面绿色的部分，其中包括边缘、角点、颜色、纹理、形状。这是我们的基石，也是过去几十年来取得成果最多的地方。低层特征的识别在深入研究的任务中显然是不够的，于是，近些年出现了很多关于可鉴别部件“</a:t>
            </a:r>
            <a:r>
              <a:rPr lang="en-US" altLang="zh-CN" sz="1600" b="0" i="0" dirty="0">
                <a:solidFill>
                  <a:srgbClr val="222222"/>
                </a:solidFill>
                <a:effectLst/>
                <a:latin typeface="system-ui"/>
              </a:rPr>
              <a:t>PART”</a:t>
            </a:r>
            <a:r>
              <a:rPr lang="zh-CN" altLang="en-US" sz="1600" b="0" i="0" dirty="0">
                <a:solidFill>
                  <a:srgbClr val="222222"/>
                </a:solidFill>
                <a:effectLst/>
                <a:latin typeface="system-ui"/>
              </a:rPr>
              <a:t>的研究工作，个人认为“</a:t>
            </a:r>
            <a:r>
              <a:rPr lang="en-US" altLang="zh-CN" sz="1600" b="0" i="0" dirty="0">
                <a:solidFill>
                  <a:srgbClr val="222222"/>
                </a:solidFill>
                <a:effectLst/>
                <a:latin typeface="system-ui"/>
              </a:rPr>
              <a:t>PART”</a:t>
            </a:r>
            <a:r>
              <a:rPr lang="zh-CN" altLang="en-US" sz="1600" b="0" i="0" dirty="0">
                <a:solidFill>
                  <a:srgbClr val="222222"/>
                </a:solidFill>
                <a:effectLst/>
                <a:latin typeface="system-ui"/>
              </a:rPr>
              <a:t>只是一个过渡，但是在我们找到认知的模型前还必须对它进行研究。“</a:t>
            </a:r>
            <a:r>
              <a:rPr lang="en-US" altLang="zh-CN" sz="1600" b="0" i="0" dirty="0">
                <a:solidFill>
                  <a:srgbClr val="222222"/>
                </a:solidFill>
                <a:effectLst/>
                <a:latin typeface="system-ui"/>
              </a:rPr>
              <a:t>PART”</a:t>
            </a:r>
            <a:r>
              <a:rPr lang="zh-CN" altLang="en-US" sz="1600" b="0" i="0" dirty="0">
                <a:solidFill>
                  <a:srgbClr val="222222"/>
                </a:solidFill>
                <a:effectLst/>
                <a:latin typeface="system-ui"/>
              </a:rPr>
              <a:t>之上是结构，结构是为了解决在识别时如何把“</a:t>
            </a:r>
            <a:r>
              <a:rPr lang="en-US" altLang="zh-CN" sz="1600" b="0" i="0" dirty="0">
                <a:solidFill>
                  <a:srgbClr val="222222"/>
                </a:solidFill>
                <a:effectLst/>
                <a:latin typeface="system-ui"/>
              </a:rPr>
              <a:t>PART”</a:t>
            </a:r>
            <a:r>
              <a:rPr lang="zh-CN" altLang="en-US" sz="1600" b="0" i="0" dirty="0">
                <a:solidFill>
                  <a:srgbClr val="222222"/>
                </a:solidFill>
                <a:effectLst/>
                <a:latin typeface="system-ui"/>
              </a:rPr>
              <a:t>组织在一起，还有动作、场景、定位、分类、姿态的问题。关于显著性物体检测，我认为涉及到场景和定位两方面。这也是我们拿到图以后要做的第一件事，首先要知道在哪里，然后再判断它是什么。</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7050922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504882"/>
          </a:xfrm>
          <a:prstGeom prst="rect">
            <a:avLst/>
          </a:prstGeom>
          <a:noFill/>
        </p:spPr>
        <p:txBody>
          <a:bodyPr wrap="square" rtlCol="0">
            <a:spAutoFit/>
          </a:bodyPr>
          <a:lstStyle/>
          <a:p>
            <a:pPr>
              <a:lnSpc>
                <a:spcPct val="150000"/>
              </a:lnSpc>
            </a:pPr>
            <a:r>
              <a:rPr lang="zh-CN" altLang="en-US" sz="2000" b="1" dirty="0">
                <a:latin typeface="-apple-system"/>
              </a:rPr>
              <a:t>八、</a:t>
            </a:r>
            <a:r>
              <a:rPr lang="en-US" altLang="zh-CN" sz="2000" b="1" i="0" dirty="0">
                <a:effectLst/>
                <a:latin typeface="-apple-system"/>
              </a:rPr>
              <a:t>Hard negative mining</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Rectangle 1">
            <a:extLst>
              <a:ext uri="{FF2B5EF4-FFF2-40B4-BE49-F238E27FC236}">
                <a16:creationId xmlns:a16="http://schemas.microsoft.com/office/drawing/2014/main" id="{E4716B68-CEDE-63F6-8C23-6CF023C7A9A0}"/>
              </a:ext>
            </a:extLst>
          </p:cNvPr>
          <p:cNvSpPr>
            <a:spLocks noChangeArrowheads="1"/>
          </p:cNvSpPr>
          <p:nvPr/>
        </p:nvSpPr>
        <p:spPr bwMode="auto">
          <a:xfrm rot="10800000" flipV="1">
            <a:off x="711610" y="1350476"/>
            <a:ext cx="7720780" cy="461665"/>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4D4D4D"/>
                </a:solidFill>
                <a:effectLst/>
                <a:latin typeface="Arial" panose="020B0604020202020204" pitchFamily="34" charset="0"/>
                <a:ea typeface="-apple-system"/>
              </a:rPr>
              <a:t>该思路源自于论文</a:t>
            </a:r>
            <a:r>
              <a:rPr kumimoji="0" lang="zh-CN" altLang="zh-CN" sz="1000" b="0" i="0" u="none" strike="noStrike" cap="none" normalizeH="0" baseline="0" dirty="0">
                <a:ln>
                  <a:noFill/>
                </a:ln>
                <a:solidFill>
                  <a:srgbClr val="C7254E"/>
                </a:solidFill>
                <a:effectLst/>
                <a:latin typeface="Arial Unicode MS"/>
                <a:ea typeface="Source Code Pro" panose="020B0509030403020204" pitchFamily="49" charset="0"/>
              </a:rPr>
              <a:t>《Rich feature hierarchies for accurate object detection and semantic segmentation》</a:t>
            </a:r>
            <a:r>
              <a:rPr kumimoji="0" lang="zh-CN" altLang="zh-CN" sz="1200" b="0" i="0" u="none" strike="noStrike" cap="none" normalizeH="0" baseline="0" dirty="0">
                <a:ln>
                  <a:noFill/>
                </a:ln>
                <a:solidFill>
                  <a:srgbClr val="4D4D4D"/>
                </a:solidFill>
                <a:effectLst/>
                <a:ea typeface="-apple-system"/>
              </a:rPr>
              <a:t>，就是我们应该提到的两阶段目标检测的开山奠基之作。</a:t>
            </a: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文本框 4">
            <a:extLst>
              <a:ext uri="{FF2B5EF4-FFF2-40B4-BE49-F238E27FC236}">
                <a16:creationId xmlns:a16="http://schemas.microsoft.com/office/drawing/2014/main" id="{E7B8B5B5-8918-AD4F-3ED9-CFDA610C4466}"/>
              </a:ext>
            </a:extLst>
          </p:cNvPr>
          <p:cNvSpPr txBox="1"/>
          <p:nvPr/>
        </p:nvSpPr>
        <p:spPr>
          <a:xfrm>
            <a:off x="501585" y="1991032"/>
            <a:ext cx="8096725" cy="2714589"/>
          </a:xfrm>
          <a:prstGeom prst="rect">
            <a:avLst/>
          </a:prstGeom>
          <a:noFill/>
        </p:spPr>
        <p:txBody>
          <a:bodyPr wrap="square" rtlCol="0">
            <a:spAutoFit/>
          </a:bodyPr>
          <a:lstStyle/>
          <a:p>
            <a:pPr>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中的</a:t>
            </a:r>
            <a:r>
              <a:rPr lang="en-US" altLang="zh-CN" sz="1600" b="1" i="0" dirty="0">
                <a:solidFill>
                  <a:srgbClr val="121212"/>
                </a:solidFill>
                <a:effectLst/>
                <a:latin typeface="-apple-system"/>
              </a:rPr>
              <a:t>hard negative mining</a:t>
            </a:r>
            <a:r>
              <a:rPr lang="zh-CN" altLang="en-US" sz="1600" b="1" dirty="0">
                <a:solidFill>
                  <a:srgbClr val="121212"/>
                </a:solidFill>
                <a:latin typeface="-apple-system"/>
              </a:rPr>
              <a:t>：</a:t>
            </a:r>
            <a:endParaRPr lang="en-US" altLang="zh-CN" sz="1600" b="1" dirty="0">
              <a:solidFill>
                <a:srgbClr val="121212"/>
              </a:solidFill>
              <a:latin typeface="-apple-system"/>
            </a:endParaRPr>
          </a:p>
          <a:p>
            <a:pPr>
              <a:lnSpc>
                <a:spcPct val="200000"/>
              </a:lnSpc>
            </a:pPr>
            <a:r>
              <a:rPr lang="zh-CN" altLang="en-US" sz="1600" b="0" i="0" dirty="0">
                <a:solidFill>
                  <a:srgbClr val="121212"/>
                </a:solidFill>
                <a:effectLst/>
                <a:latin typeface="-apple-system"/>
              </a:rPr>
              <a:t>对于现在的我们，首先遇到难负例挖掘应该是</a:t>
            </a:r>
            <a:r>
              <a:rPr lang="en-US" altLang="zh-CN" sz="1600" dirty="0">
                <a:solidFill>
                  <a:srgbClr val="121212"/>
                </a:solidFill>
                <a:latin typeface="-apple-system"/>
              </a:rPr>
              <a:t>R-CNN</a:t>
            </a:r>
            <a:r>
              <a:rPr lang="zh-CN" altLang="en-US" sz="1600" dirty="0">
                <a:solidFill>
                  <a:srgbClr val="121212"/>
                </a:solidFill>
                <a:latin typeface="-apple-system"/>
              </a:rPr>
              <a:t>的论文</a:t>
            </a:r>
            <a:r>
              <a:rPr lang="zh-CN" altLang="en-US" sz="1600" b="0" i="0" dirty="0">
                <a:solidFill>
                  <a:srgbClr val="121212"/>
                </a:solidFill>
                <a:effectLst/>
                <a:latin typeface="-apple-system"/>
              </a:rPr>
              <a:t>，论文关于</a:t>
            </a:r>
            <a:r>
              <a:rPr lang="en-US" altLang="zh-CN" sz="1600" b="0" i="0" dirty="0">
                <a:solidFill>
                  <a:srgbClr val="121212"/>
                </a:solidFill>
                <a:effectLst/>
                <a:latin typeface="-apple-system"/>
              </a:rPr>
              <a:t>hard negative mining</a:t>
            </a:r>
            <a:r>
              <a:rPr lang="zh-CN" altLang="en-US" sz="1600" b="0" i="0" dirty="0">
                <a:solidFill>
                  <a:srgbClr val="121212"/>
                </a:solidFill>
                <a:effectLst/>
                <a:latin typeface="-apple-system"/>
              </a:rPr>
              <a:t>的部分引用了两篇论文</a:t>
            </a:r>
            <a:r>
              <a:rPr lang="en-US" altLang="zh-CN" sz="1600" b="0" i="0" dirty="0">
                <a:solidFill>
                  <a:srgbClr val="121212"/>
                </a:solidFill>
                <a:effectLst/>
                <a:latin typeface="-apple-system"/>
              </a:rPr>
              <a:t>:</a:t>
            </a:r>
          </a:p>
          <a:p>
            <a:pPr marL="285750" indent="-285750">
              <a:lnSpc>
                <a:spcPct val="200000"/>
              </a:lnSpc>
              <a:buFont typeface="Arial" panose="020B0604020202020204" pitchFamily="34" charset="0"/>
              <a:buChar char="•"/>
            </a:pPr>
            <a:r>
              <a:rPr lang="en-US" altLang="zh-CN" sz="2000" b="0" i="0" dirty="0">
                <a:solidFill>
                  <a:srgbClr val="121212"/>
                </a:solidFill>
                <a:effectLst/>
                <a:latin typeface="-apple-system"/>
              </a:rPr>
              <a:t>Object detection with discriminatively trained part based models</a:t>
            </a:r>
          </a:p>
          <a:p>
            <a:pPr marL="285750" indent="-285750">
              <a:lnSpc>
                <a:spcPct val="200000"/>
              </a:lnSpc>
              <a:buFont typeface="Arial" panose="020B0604020202020204" pitchFamily="34" charset="0"/>
              <a:buChar char="•"/>
            </a:pPr>
            <a:r>
              <a:rPr lang="en-US" altLang="zh-CN" sz="2000" b="0" i="0" dirty="0">
                <a:solidFill>
                  <a:srgbClr val="121212"/>
                </a:solidFill>
                <a:effectLst/>
                <a:latin typeface="-apple-system"/>
              </a:rPr>
              <a:t>Example-based learning for </a:t>
            </a:r>
            <a:r>
              <a:rPr lang="en-US" altLang="zh-CN" sz="2000" b="0" i="0" dirty="0" err="1">
                <a:solidFill>
                  <a:srgbClr val="121212"/>
                </a:solidFill>
                <a:effectLst/>
                <a:latin typeface="-apple-system"/>
              </a:rPr>
              <a:t>viewbased</a:t>
            </a:r>
            <a:r>
              <a:rPr lang="en-US" altLang="zh-CN" sz="2000" b="0" i="0" dirty="0">
                <a:solidFill>
                  <a:srgbClr val="121212"/>
                </a:solidFill>
                <a:effectLst/>
                <a:latin typeface="-apple-system"/>
              </a:rPr>
              <a:t> human face detection</a:t>
            </a:r>
            <a:endParaRPr lang="en-US" altLang="zh-CN" sz="1600" b="1" i="0" dirty="0">
              <a:solidFill>
                <a:srgbClr val="121212"/>
              </a:solidFill>
              <a:effectLst/>
              <a:latin typeface="-apple-system"/>
            </a:endParaRPr>
          </a:p>
        </p:txBody>
      </p:sp>
    </p:spTree>
    <p:extLst>
      <p:ext uri="{BB962C8B-B14F-4D97-AF65-F5344CB8AC3E}">
        <p14:creationId xmlns:p14="http://schemas.microsoft.com/office/powerpoint/2010/main" val="88477765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504882"/>
          </a:xfrm>
          <a:prstGeom prst="rect">
            <a:avLst/>
          </a:prstGeom>
          <a:noFill/>
        </p:spPr>
        <p:txBody>
          <a:bodyPr wrap="square" rtlCol="0">
            <a:spAutoFit/>
          </a:bodyPr>
          <a:lstStyle/>
          <a:p>
            <a:pPr>
              <a:lnSpc>
                <a:spcPct val="150000"/>
              </a:lnSpc>
            </a:pPr>
            <a:r>
              <a:rPr lang="zh-CN" altLang="en-US" sz="2000" b="1" dirty="0">
                <a:latin typeface="-apple-system"/>
              </a:rPr>
              <a:t>八、</a:t>
            </a:r>
            <a:r>
              <a:rPr lang="en-US" altLang="zh-CN" sz="2000" b="1" i="0" dirty="0">
                <a:effectLst/>
                <a:latin typeface="-apple-system"/>
              </a:rPr>
              <a:t>Hard negative mining</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60B1AA4-F7A0-CF1D-8C82-7A40E97D04EE}"/>
              </a:ext>
            </a:extLst>
          </p:cNvPr>
          <p:cNvSpPr txBox="1"/>
          <p:nvPr/>
        </p:nvSpPr>
        <p:spPr>
          <a:xfrm>
            <a:off x="494210" y="1536722"/>
            <a:ext cx="8096725" cy="3046988"/>
          </a:xfrm>
          <a:prstGeom prst="rect">
            <a:avLst/>
          </a:prstGeom>
          <a:noFill/>
        </p:spPr>
        <p:txBody>
          <a:bodyPr wrap="square" rtlCol="0">
            <a:spAutoFit/>
          </a:bodyPr>
          <a:lstStyle/>
          <a:p>
            <a:pPr marL="342900" indent="-342900" algn="just">
              <a:buAutoNum type="arabicPeriod"/>
            </a:pPr>
            <a:r>
              <a:rPr lang="en-US" altLang="zh-CN" sz="1600" dirty="0"/>
              <a:t>Bootstrapping methods train a model with an initial subset of negative examples, and then collect negative examples that are incorrectly classified by this initial model to form a set of hard negatives. A new model is trained with the hard negative examples, and the process may be repeated a few times.</a:t>
            </a:r>
          </a:p>
          <a:p>
            <a:pPr marL="342900" indent="-342900" algn="just">
              <a:buFontTx/>
              <a:buAutoNum type="arabicPeriod"/>
            </a:pPr>
            <a:r>
              <a:rPr lang="en-US" altLang="zh-CN" sz="1600" dirty="0"/>
              <a:t>we use the following “bootstrap” strategy that incrementally selects only those “nonface” patterns with high utility value:</a:t>
            </a:r>
          </a:p>
          <a:p>
            <a:pPr algn="just"/>
            <a:r>
              <a:rPr lang="en-US" altLang="zh-CN" sz="1600" dirty="0"/>
              <a:t>      1)Start with a small set of “nonface” examples in the training database.</a:t>
            </a:r>
            <a:br>
              <a:rPr lang="en-US" altLang="zh-CN" sz="1600" dirty="0"/>
            </a:br>
            <a:r>
              <a:rPr lang="en-US" altLang="zh-CN" sz="1600" dirty="0"/>
              <a:t>      2)Train the MLP classifier with the current database of examples.</a:t>
            </a:r>
            <a:br>
              <a:rPr lang="en-US" altLang="zh-CN" sz="1600" dirty="0"/>
            </a:br>
            <a:r>
              <a:rPr lang="en-US" altLang="zh-CN" sz="1600" dirty="0"/>
              <a:t>	3)Run the face detector on a sequence of random images. Collect all the “nonface” 	patterns that the current system wrongly classifies as “faces” (see Fig. 5b).Add 	these “nonface” patterns to the training database as new negative examples.</a:t>
            </a:r>
            <a:br>
              <a:rPr lang="en-US" altLang="zh-CN" sz="1600" dirty="0"/>
            </a:br>
            <a:r>
              <a:rPr lang="en-US" altLang="zh-CN" sz="1600" dirty="0"/>
              <a:t>	4) Return to Step 2.</a:t>
            </a:r>
          </a:p>
        </p:txBody>
      </p:sp>
    </p:spTree>
    <p:extLst>
      <p:ext uri="{BB962C8B-B14F-4D97-AF65-F5344CB8AC3E}">
        <p14:creationId xmlns:p14="http://schemas.microsoft.com/office/powerpoint/2010/main" val="119785604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504882"/>
          </a:xfrm>
          <a:prstGeom prst="rect">
            <a:avLst/>
          </a:prstGeom>
          <a:noFill/>
        </p:spPr>
        <p:txBody>
          <a:bodyPr wrap="square" rtlCol="0">
            <a:spAutoFit/>
          </a:bodyPr>
          <a:lstStyle/>
          <a:p>
            <a:pPr>
              <a:lnSpc>
                <a:spcPct val="150000"/>
              </a:lnSpc>
            </a:pPr>
            <a:r>
              <a:rPr lang="zh-CN" altLang="en-US" sz="2000" b="1" dirty="0">
                <a:latin typeface="-apple-system"/>
              </a:rPr>
              <a:t>八、</a:t>
            </a:r>
            <a:r>
              <a:rPr lang="en-US" altLang="zh-CN" sz="2000" b="1" i="0" dirty="0">
                <a:effectLst/>
                <a:latin typeface="-apple-system"/>
              </a:rPr>
              <a:t>Hard negative mining</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60B1AA4-F7A0-CF1D-8C82-7A40E97D04EE}"/>
              </a:ext>
            </a:extLst>
          </p:cNvPr>
          <p:cNvSpPr txBox="1"/>
          <p:nvPr/>
        </p:nvSpPr>
        <p:spPr>
          <a:xfrm>
            <a:off x="501585" y="1231342"/>
            <a:ext cx="8096725" cy="3526286"/>
          </a:xfrm>
          <a:prstGeom prst="rect">
            <a:avLst/>
          </a:prstGeom>
          <a:noFill/>
        </p:spPr>
        <p:txBody>
          <a:bodyPr wrap="square" rtlCol="0">
            <a:spAutoFit/>
          </a:bodyPr>
          <a:lstStyle/>
          <a:p>
            <a:pPr algn="just">
              <a:lnSpc>
                <a:spcPct val="200000"/>
              </a:lnSpc>
            </a:pPr>
            <a:r>
              <a:rPr lang="en-US" altLang="zh-CN" sz="1800" dirty="0"/>
              <a:t>1.</a:t>
            </a:r>
            <a:r>
              <a:rPr lang="zh-CN" altLang="en-US" sz="1800" dirty="0"/>
              <a:t>背景知识</a:t>
            </a:r>
            <a:endParaRPr lang="en-US" altLang="zh-CN" sz="1800" dirty="0"/>
          </a:p>
          <a:p>
            <a:pPr algn="just">
              <a:lnSpc>
                <a:spcPct val="200000"/>
              </a:lnSpc>
            </a:pPr>
            <a:r>
              <a:rPr lang="zh-CN" altLang="en-US" sz="1600" i="0" dirty="0">
                <a:solidFill>
                  <a:srgbClr val="121212"/>
                </a:solidFill>
                <a:effectLst/>
                <a:latin typeface="-apple-system"/>
              </a:rPr>
              <a:t>难例挖掘与非极大值抑制 </a:t>
            </a:r>
            <a:r>
              <a:rPr lang="en-US" altLang="zh-CN" sz="1600" i="0" dirty="0">
                <a:solidFill>
                  <a:srgbClr val="121212"/>
                </a:solidFill>
                <a:effectLst/>
                <a:latin typeface="-apple-system"/>
              </a:rPr>
              <a:t>NMS </a:t>
            </a:r>
            <a:r>
              <a:rPr lang="zh-CN" altLang="en-US" sz="1600" i="0" dirty="0">
                <a:solidFill>
                  <a:srgbClr val="121212"/>
                </a:solidFill>
                <a:effectLst/>
                <a:latin typeface="-apple-system"/>
              </a:rPr>
              <a:t>一样，都是为了解决目标检测老大难问题（</a:t>
            </a:r>
            <a:r>
              <a:rPr lang="zh-CN" altLang="en-US" sz="1600" i="0" dirty="0">
                <a:solidFill>
                  <a:srgbClr val="FF0000"/>
                </a:solidFill>
                <a:effectLst/>
                <a:latin typeface="-apple-system"/>
              </a:rPr>
              <a:t>样本不平衡</a:t>
            </a:r>
            <a:r>
              <a:rPr lang="en-US" altLang="zh-CN" sz="1600" i="0" dirty="0">
                <a:solidFill>
                  <a:srgbClr val="FF0000"/>
                </a:solidFill>
                <a:effectLst/>
                <a:latin typeface="-apple-system"/>
              </a:rPr>
              <a:t>+</a:t>
            </a:r>
            <a:r>
              <a:rPr lang="zh-CN" altLang="en-US" sz="1600" i="0" dirty="0">
                <a:solidFill>
                  <a:srgbClr val="FF0000"/>
                </a:solidFill>
                <a:effectLst/>
                <a:latin typeface="-apple-system"/>
              </a:rPr>
              <a:t>低召回率</a:t>
            </a:r>
            <a:r>
              <a:rPr lang="zh-CN" altLang="en-US" sz="1600" i="0" dirty="0">
                <a:solidFill>
                  <a:srgbClr val="121212"/>
                </a:solidFill>
                <a:effectLst/>
                <a:latin typeface="-apple-system"/>
              </a:rPr>
              <a:t>）及其带来的副作用。</a:t>
            </a:r>
            <a:endParaRPr lang="en-US" altLang="zh-CN" sz="1600" i="0" dirty="0">
              <a:solidFill>
                <a:srgbClr val="121212"/>
              </a:solidFill>
              <a:effectLst/>
              <a:latin typeface="-apple-system"/>
            </a:endParaRPr>
          </a:p>
          <a:p>
            <a:pPr algn="just">
              <a:lnSpc>
                <a:spcPct val="200000"/>
              </a:lnSpc>
            </a:pPr>
            <a:r>
              <a:rPr lang="zh-CN" altLang="en-US" sz="1600" i="0" dirty="0">
                <a:solidFill>
                  <a:srgbClr val="121212"/>
                </a:solidFill>
                <a:effectLst/>
                <a:latin typeface="-apple-system"/>
              </a:rPr>
              <a:t>首先，目标检测与图像分类不同，图像分类往往只有一个输出，但目标检测的输出个数却是未知的。除了</a:t>
            </a:r>
            <a:r>
              <a:rPr lang="en-US" altLang="zh-CN" sz="1600" i="0" dirty="0">
                <a:solidFill>
                  <a:srgbClr val="121212"/>
                </a:solidFill>
                <a:effectLst/>
                <a:latin typeface="-apple-system"/>
              </a:rPr>
              <a:t>Ground-Truth</a:t>
            </a:r>
            <a:r>
              <a:rPr lang="zh-CN" altLang="en-US" sz="1600" i="0" dirty="0">
                <a:solidFill>
                  <a:srgbClr val="121212"/>
                </a:solidFill>
                <a:effectLst/>
                <a:latin typeface="-apple-system"/>
              </a:rPr>
              <a:t>（标注数据）训练时，</a:t>
            </a:r>
            <a:r>
              <a:rPr lang="zh-CN" altLang="en-US" sz="1600" i="0" dirty="0">
                <a:solidFill>
                  <a:srgbClr val="FF0000"/>
                </a:solidFill>
                <a:effectLst/>
                <a:latin typeface="-apple-system"/>
              </a:rPr>
              <a:t>模型永远无法百分百确信自己要在一张图上预测多少物体。</a:t>
            </a:r>
            <a:endParaRPr lang="en-US" altLang="zh-CN" sz="1600" i="0" dirty="0">
              <a:solidFill>
                <a:srgbClr val="FF0000"/>
              </a:solidFill>
              <a:effectLst/>
              <a:latin typeface="-apple-system"/>
            </a:endParaRPr>
          </a:p>
          <a:p>
            <a:pPr algn="just">
              <a:lnSpc>
                <a:spcPct val="200000"/>
              </a:lnSpc>
            </a:pPr>
            <a:r>
              <a:rPr lang="zh-CN" altLang="en-US" sz="1600" b="0" i="0" dirty="0">
                <a:solidFill>
                  <a:srgbClr val="121212"/>
                </a:solidFill>
                <a:effectLst/>
                <a:latin typeface="-apple-system"/>
              </a:rPr>
              <a:t>所以目标检测问题的老大难问题之一就是</a:t>
            </a:r>
            <a:r>
              <a:rPr lang="zh-CN" altLang="en-US" sz="1600" i="0" dirty="0">
                <a:solidFill>
                  <a:srgbClr val="FF0000"/>
                </a:solidFill>
                <a:effectLst/>
                <a:latin typeface="-apple-system"/>
              </a:rPr>
              <a:t>如何提高召回率</a:t>
            </a:r>
            <a:r>
              <a:rPr lang="zh-CN" altLang="en-US" sz="1600" b="0" i="0" dirty="0">
                <a:solidFill>
                  <a:srgbClr val="121212"/>
                </a:solidFill>
                <a:effectLst/>
                <a:latin typeface="-apple-system"/>
              </a:rPr>
              <a:t>。</a:t>
            </a:r>
            <a:endParaRPr lang="en-US" altLang="zh-CN" sz="1600" dirty="0"/>
          </a:p>
        </p:txBody>
      </p:sp>
    </p:spTree>
    <p:extLst>
      <p:ext uri="{BB962C8B-B14F-4D97-AF65-F5344CB8AC3E}">
        <p14:creationId xmlns:p14="http://schemas.microsoft.com/office/powerpoint/2010/main" val="128310430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504882"/>
          </a:xfrm>
          <a:prstGeom prst="rect">
            <a:avLst/>
          </a:prstGeom>
          <a:noFill/>
        </p:spPr>
        <p:txBody>
          <a:bodyPr wrap="square" rtlCol="0">
            <a:spAutoFit/>
          </a:bodyPr>
          <a:lstStyle/>
          <a:p>
            <a:pPr>
              <a:lnSpc>
                <a:spcPct val="150000"/>
              </a:lnSpc>
            </a:pPr>
            <a:r>
              <a:rPr lang="zh-CN" altLang="en-US" sz="2000" b="1" dirty="0">
                <a:latin typeface="-apple-system"/>
              </a:rPr>
              <a:t>八、</a:t>
            </a:r>
            <a:r>
              <a:rPr lang="en-US" altLang="zh-CN" sz="2000" b="1" i="0" dirty="0">
                <a:effectLst/>
                <a:latin typeface="-apple-system"/>
              </a:rPr>
              <a:t>Hard negative mining</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60B1AA4-F7A0-CF1D-8C82-7A40E97D04EE}"/>
              </a:ext>
            </a:extLst>
          </p:cNvPr>
          <p:cNvSpPr txBox="1"/>
          <p:nvPr/>
        </p:nvSpPr>
        <p:spPr>
          <a:xfrm>
            <a:off x="523637" y="1282961"/>
            <a:ext cx="8096725" cy="1138773"/>
          </a:xfrm>
          <a:prstGeom prst="rect">
            <a:avLst/>
          </a:prstGeom>
          <a:noFill/>
        </p:spPr>
        <p:txBody>
          <a:bodyPr wrap="square" rtlCol="0">
            <a:spAutoFit/>
          </a:bodyPr>
          <a:lstStyle/>
          <a:p>
            <a:pPr algn="just">
              <a:lnSpc>
                <a:spcPct val="200000"/>
              </a:lnSpc>
            </a:pPr>
            <a:r>
              <a:rPr lang="en-US" altLang="zh-CN" sz="1800" dirty="0"/>
              <a:t>1.</a:t>
            </a:r>
            <a:r>
              <a:rPr lang="zh-CN" altLang="en-US" sz="1800" dirty="0"/>
              <a:t>背景知识</a:t>
            </a:r>
            <a:endParaRPr lang="en-US" altLang="zh-CN" sz="1800" dirty="0"/>
          </a:p>
          <a:p>
            <a:pPr algn="just"/>
            <a:r>
              <a:rPr lang="zh-CN" altLang="en-US" sz="1600" b="0" i="0" dirty="0">
                <a:solidFill>
                  <a:srgbClr val="121212"/>
                </a:solidFill>
                <a:effectLst/>
                <a:latin typeface="-apple-system"/>
              </a:rPr>
              <a:t>召回率（</a:t>
            </a:r>
            <a:r>
              <a:rPr lang="en-US" altLang="zh-CN" sz="1600" b="0" i="0" dirty="0">
                <a:solidFill>
                  <a:srgbClr val="121212"/>
                </a:solidFill>
                <a:effectLst/>
                <a:latin typeface="-apple-system"/>
              </a:rPr>
              <a:t>Recall</a:t>
            </a:r>
            <a:r>
              <a:rPr lang="zh-CN" altLang="en-US" sz="1600" b="0" i="0" dirty="0">
                <a:solidFill>
                  <a:srgbClr val="121212"/>
                </a:solidFill>
                <a:effectLst/>
                <a:latin typeface="-apple-system"/>
              </a:rPr>
              <a:t>）是模型找到所有某类目标的能力（</a:t>
            </a:r>
            <a:r>
              <a:rPr lang="zh-CN" altLang="en-US" sz="1600" b="0" i="0" dirty="0">
                <a:solidFill>
                  <a:srgbClr val="FF0000"/>
                </a:solidFill>
                <a:effectLst/>
                <a:latin typeface="-apple-system"/>
              </a:rPr>
              <a:t>所有标注的真实边界框有多少被预测出来了</a:t>
            </a:r>
            <a:r>
              <a:rPr lang="zh-CN" altLang="en-US" sz="1600" b="0" i="0" dirty="0">
                <a:solidFill>
                  <a:srgbClr val="121212"/>
                </a:solidFill>
                <a:effectLst/>
                <a:latin typeface="-apple-system"/>
              </a:rPr>
              <a:t>）。检测时按照是否检出边界框与边界框是否存在，可以分为下表四种情况：</a:t>
            </a:r>
            <a:endParaRPr lang="en-US" altLang="zh-CN" sz="1600" dirty="0"/>
          </a:p>
        </p:txBody>
      </p:sp>
      <p:pic>
        <p:nvPicPr>
          <p:cNvPr id="10" name="图片 9">
            <a:extLst>
              <a:ext uri="{FF2B5EF4-FFF2-40B4-BE49-F238E27FC236}">
                <a16:creationId xmlns:a16="http://schemas.microsoft.com/office/drawing/2014/main" id="{84BCD037-E7AD-B3D7-1D04-2BE259273C0A}"/>
              </a:ext>
            </a:extLst>
          </p:cNvPr>
          <p:cNvPicPr>
            <a:picLocks noChangeAspect="1"/>
          </p:cNvPicPr>
          <p:nvPr/>
        </p:nvPicPr>
        <p:blipFill>
          <a:blip r:embed="rId3"/>
          <a:stretch>
            <a:fillRect/>
          </a:stretch>
        </p:blipFill>
        <p:spPr>
          <a:xfrm>
            <a:off x="940210" y="2495272"/>
            <a:ext cx="7263581" cy="2485995"/>
          </a:xfrm>
          <a:prstGeom prst="rect">
            <a:avLst/>
          </a:prstGeom>
        </p:spPr>
      </p:pic>
    </p:spTree>
    <p:extLst>
      <p:ext uri="{BB962C8B-B14F-4D97-AF65-F5344CB8AC3E}">
        <p14:creationId xmlns:p14="http://schemas.microsoft.com/office/powerpoint/2010/main" val="39056511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54869F14-AF75-4917-B9D5-C7918B6F0C99}"/>
              </a:ext>
            </a:extLst>
          </p:cNvPr>
          <p:cNvSpPr txBox="1"/>
          <p:nvPr/>
        </p:nvSpPr>
        <p:spPr>
          <a:xfrm>
            <a:off x="300885" y="966019"/>
            <a:ext cx="8542229" cy="361374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0" i="0" dirty="0">
                <a:solidFill>
                  <a:srgbClr val="FF0000"/>
                </a:solidFill>
                <a:effectLst/>
                <a:latin typeface="-apple-system"/>
              </a:rPr>
              <a:t>交并比（</a:t>
            </a:r>
            <a:r>
              <a:rPr lang="en-US" altLang="zh-CN" b="0" i="0" dirty="0">
                <a:solidFill>
                  <a:srgbClr val="FF0000"/>
                </a:solidFill>
                <a:effectLst/>
                <a:latin typeface="-apple-system"/>
              </a:rPr>
              <a:t>Intersection Over Union , </a:t>
            </a:r>
            <a:r>
              <a:rPr lang="en-US" altLang="zh-CN" b="1" i="0" dirty="0" err="1">
                <a:solidFill>
                  <a:srgbClr val="FF0000"/>
                </a:solidFill>
                <a:effectLst/>
                <a:latin typeface="-apple-system"/>
              </a:rPr>
              <a:t>IoU</a:t>
            </a:r>
            <a:r>
              <a:rPr lang="zh-CN" altLang="en-US" dirty="0">
                <a:solidFill>
                  <a:srgbClr val="FF0000"/>
                </a:solidFill>
                <a:latin typeface="-apple-system"/>
              </a:rPr>
              <a:t>）</a:t>
            </a:r>
            <a:endParaRPr lang="en-US" altLang="zh-CN" dirty="0">
              <a:solidFill>
                <a:srgbClr val="FF0000"/>
              </a:solidFill>
              <a:latin typeface="-apple-system"/>
            </a:endParaRPr>
          </a:p>
          <a:p>
            <a:pPr marL="285750" indent="-285750">
              <a:lnSpc>
                <a:spcPct val="150000"/>
              </a:lnSpc>
              <a:buFont typeface="Wingdings" panose="05000000000000000000" pitchFamily="2" charset="2"/>
              <a:buChar char="Ø"/>
            </a:pPr>
            <a:r>
              <a:rPr lang="en-US" altLang="zh-CN" b="1" i="0" dirty="0">
                <a:solidFill>
                  <a:srgbClr val="FF0000"/>
                </a:solidFill>
                <a:effectLst/>
                <a:latin typeface="-apple-system"/>
              </a:rPr>
              <a:t>Ground truth</a:t>
            </a:r>
            <a:r>
              <a:rPr lang="zh-CN" altLang="en-US" b="1" i="0" dirty="0">
                <a:solidFill>
                  <a:srgbClr val="FF0000"/>
                </a:solidFill>
                <a:effectLst/>
                <a:latin typeface="-apple-system"/>
              </a:rPr>
              <a:t>，</a:t>
            </a:r>
            <a:r>
              <a:rPr lang="zh-CN" altLang="en-US" b="1" dirty="0">
                <a:solidFill>
                  <a:srgbClr val="FF0000"/>
                </a:solidFill>
                <a:latin typeface="-apple-system"/>
              </a:rPr>
              <a:t>候选区域</a:t>
            </a:r>
            <a:endParaRPr lang="en-US" altLang="zh-CN" b="1" i="0" dirty="0">
              <a:solidFill>
                <a:srgbClr val="FF0000"/>
              </a:solidFill>
              <a:effectLst/>
              <a:latin typeface="-apple-system"/>
            </a:endParaRPr>
          </a:p>
          <a:p>
            <a:pPr marL="285750" indent="-285750">
              <a:lnSpc>
                <a:spcPct val="150000"/>
              </a:lnSpc>
              <a:buFont typeface="Wingdings" panose="05000000000000000000" pitchFamily="2" charset="2"/>
              <a:buChar char="Ø"/>
            </a:pPr>
            <a:r>
              <a:rPr lang="en-US" altLang="zh-CN" b="1" i="0" dirty="0">
                <a:solidFill>
                  <a:srgbClr val="FF0000"/>
                </a:solidFill>
                <a:effectLst/>
                <a:latin typeface="-apple-system"/>
              </a:rPr>
              <a:t>AP</a:t>
            </a:r>
            <a:r>
              <a:rPr lang="en-US" altLang="zh-CN" b="0" i="0" dirty="0">
                <a:solidFill>
                  <a:srgbClr val="FF0000"/>
                </a:solidFill>
                <a:effectLst/>
                <a:latin typeface="-apple-system"/>
              </a:rPr>
              <a:t>(Average Precision</a:t>
            </a:r>
            <a:r>
              <a:rPr lang="zh-CN" altLang="en-US" b="0" i="0" dirty="0">
                <a:solidFill>
                  <a:srgbClr val="FF0000"/>
                </a:solidFill>
                <a:effectLst/>
                <a:latin typeface="-apple-system"/>
              </a:rPr>
              <a:t>），</a:t>
            </a:r>
            <a:r>
              <a:rPr lang="en-US" altLang="zh-CN" b="1" i="0" dirty="0" err="1">
                <a:solidFill>
                  <a:srgbClr val="FF0000"/>
                </a:solidFill>
                <a:effectLst/>
                <a:latin typeface="-apple-system"/>
              </a:rPr>
              <a:t>mAP</a:t>
            </a:r>
            <a:r>
              <a:rPr lang="en-US" altLang="zh-CN" b="0" i="0" dirty="0">
                <a:solidFill>
                  <a:srgbClr val="FF0000"/>
                </a:solidFill>
                <a:effectLst/>
                <a:latin typeface="-apple-system"/>
              </a:rPr>
              <a:t>(mean Average Precision) </a:t>
            </a:r>
          </a:p>
          <a:p>
            <a:pPr marL="285750" indent="-285750">
              <a:lnSpc>
                <a:spcPct val="150000"/>
              </a:lnSpc>
              <a:buFont typeface="Wingdings" panose="05000000000000000000" pitchFamily="2" charset="2"/>
              <a:buChar char="Ø"/>
            </a:pPr>
            <a:r>
              <a:rPr lang="zh-CN" altLang="en-US" b="1" i="0" dirty="0">
                <a:solidFill>
                  <a:srgbClr val="FE2C24"/>
                </a:solidFill>
                <a:effectLst/>
                <a:latin typeface="-apple-system"/>
              </a:rPr>
              <a:t>选择性搜索（</a:t>
            </a:r>
            <a:r>
              <a:rPr lang="en-US" altLang="zh-CN" b="1" i="0" dirty="0">
                <a:solidFill>
                  <a:srgbClr val="FE2C24"/>
                </a:solidFill>
                <a:effectLst/>
                <a:latin typeface="-apple-system"/>
              </a:rPr>
              <a:t>selective search</a:t>
            </a:r>
            <a:r>
              <a:rPr lang="zh-CN" altLang="en-US" b="1" i="0" dirty="0">
                <a:solidFill>
                  <a:srgbClr val="FE2C24"/>
                </a:solidFill>
                <a:effectLst/>
                <a:latin typeface="-apple-system"/>
              </a:rPr>
              <a:t>）</a:t>
            </a:r>
            <a:endParaRPr lang="en-US" altLang="zh-CN" b="1" i="0" dirty="0">
              <a:solidFill>
                <a:srgbClr val="FE2C24"/>
              </a:solidFill>
              <a:effectLst/>
              <a:latin typeface="Arial" panose="020B0604020202020204" pitchFamily="34" charset="0"/>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i="0" dirty="0">
                <a:solidFill>
                  <a:srgbClr val="FE2C24"/>
                </a:solidFill>
                <a:effectLst/>
                <a:latin typeface="-apple-system"/>
              </a:rPr>
              <a:t>非极大值抑制（</a:t>
            </a:r>
            <a:r>
              <a:rPr lang="en-US" altLang="zh-CN" b="1" i="0" dirty="0">
                <a:solidFill>
                  <a:srgbClr val="FE2C24"/>
                </a:solidFill>
                <a:effectLst/>
                <a:latin typeface="-apple-system"/>
              </a:rPr>
              <a:t>Non-Maximum Suppression</a:t>
            </a:r>
            <a:r>
              <a:rPr lang="zh-CN" altLang="en-US" b="1" i="0" dirty="0">
                <a:solidFill>
                  <a:srgbClr val="FE2C24"/>
                </a:solidFill>
                <a:effectLst/>
                <a:latin typeface="-apple-system"/>
              </a:rPr>
              <a:t>）</a:t>
            </a:r>
            <a:endParaRPr lang="en-US" altLang="zh-CN" b="1" i="0" dirty="0">
              <a:solidFill>
                <a:srgbClr val="FE2C24"/>
              </a:solidFill>
              <a:effectLst/>
              <a:latin typeface="-apple-system"/>
            </a:endParaRPr>
          </a:p>
          <a:p>
            <a:pPr marL="285750" indent="-285750">
              <a:lnSpc>
                <a:spcPct val="150000"/>
              </a:lnSpc>
              <a:buFont typeface="Wingdings" panose="05000000000000000000" pitchFamily="2" charset="2"/>
              <a:buChar char="Ø"/>
            </a:pPr>
            <a:r>
              <a:rPr lang="zh-CN" altLang="en-US" b="1" dirty="0">
                <a:solidFill>
                  <a:srgbClr val="FE2C24"/>
                </a:solidFill>
                <a:latin typeface="-apple-system"/>
              </a:rPr>
              <a:t>自低向上（</a:t>
            </a:r>
            <a:r>
              <a:rPr lang="en-US" altLang="zh-CN" b="1" dirty="0">
                <a:solidFill>
                  <a:srgbClr val="FE2C24"/>
                </a:solidFill>
                <a:latin typeface="-apple-system"/>
              </a:rPr>
              <a:t>bottom-up)</a:t>
            </a:r>
          </a:p>
          <a:p>
            <a:pPr marL="285750" indent="-285750">
              <a:lnSpc>
                <a:spcPct val="150000"/>
              </a:lnSpc>
              <a:buFont typeface="Wingdings" panose="05000000000000000000" pitchFamily="2" charset="2"/>
              <a:buChar char="Ø"/>
            </a:pPr>
            <a:r>
              <a:rPr lang="en-US" altLang="zh-CN" b="1" i="0" dirty="0">
                <a:solidFill>
                  <a:srgbClr val="FE2C24"/>
                </a:solidFill>
                <a:effectLst/>
                <a:latin typeface="-apple-system"/>
              </a:rPr>
              <a:t>PASCAL VOC</a:t>
            </a:r>
            <a:r>
              <a:rPr lang="zh-CN" altLang="en-US" b="1" i="0" dirty="0">
                <a:solidFill>
                  <a:srgbClr val="FE2C24"/>
                </a:solidFill>
                <a:effectLst/>
                <a:latin typeface="-apple-system"/>
              </a:rPr>
              <a:t>数据集</a:t>
            </a:r>
            <a:endParaRPr lang="en-US" altLang="zh-CN" b="1" dirty="0">
              <a:solidFill>
                <a:srgbClr val="FE2C24"/>
              </a:solidFill>
              <a:latin typeface="-apple-system"/>
            </a:endParaRPr>
          </a:p>
          <a:p>
            <a:pPr marL="285750" indent="-285750">
              <a:lnSpc>
                <a:spcPct val="150000"/>
              </a:lnSpc>
              <a:buFont typeface="Wingdings" panose="05000000000000000000" pitchFamily="2" charset="2"/>
              <a:buChar char="Ø"/>
            </a:pPr>
            <a:r>
              <a:rPr lang="zh-CN" altLang="en-US" b="1" dirty="0">
                <a:solidFill>
                  <a:srgbClr val="FE2C24"/>
                </a:solidFill>
                <a:latin typeface="-apple-system"/>
              </a:rPr>
              <a:t>微调（</a:t>
            </a:r>
            <a:r>
              <a:rPr lang="en-US" altLang="zh-CN" b="1" dirty="0">
                <a:solidFill>
                  <a:srgbClr val="FE2C24"/>
                </a:solidFill>
                <a:latin typeface="-apple-system"/>
              </a:rPr>
              <a:t>fine tune)</a:t>
            </a:r>
          </a:p>
          <a:p>
            <a:pPr marL="285750" indent="-285750">
              <a:lnSpc>
                <a:spcPct val="150000"/>
              </a:lnSpc>
              <a:buFont typeface="Wingdings" panose="05000000000000000000" pitchFamily="2" charset="2"/>
              <a:buChar char="Ø"/>
            </a:pPr>
            <a:r>
              <a:rPr lang="zh-CN" altLang="en-US" b="1" i="0" dirty="0">
                <a:solidFill>
                  <a:srgbClr val="FE2C24"/>
                </a:solidFill>
                <a:effectLst/>
                <a:latin typeface="-apple-system"/>
              </a:rPr>
              <a:t>预训练模型（</a:t>
            </a:r>
            <a:r>
              <a:rPr lang="en-US" altLang="zh-CN" b="1" i="0" dirty="0">
                <a:solidFill>
                  <a:srgbClr val="FE2C24"/>
                </a:solidFill>
                <a:effectLst/>
                <a:latin typeface="-apple-system"/>
              </a:rPr>
              <a:t>pre-trained model)</a:t>
            </a:r>
          </a:p>
          <a:p>
            <a:pPr marL="285750" indent="-285750">
              <a:lnSpc>
                <a:spcPct val="150000"/>
              </a:lnSpc>
              <a:buFont typeface="Wingdings" panose="05000000000000000000" pitchFamily="2" charset="2"/>
              <a:buChar char="Ø"/>
            </a:pPr>
            <a:r>
              <a:rPr lang="zh-CN" altLang="en-US" b="1" dirty="0">
                <a:solidFill>
                  <a:srgbClr val="FE2C24"/>
                </a:solidFill>
                <a:latin typeface="-apple-system"/>
              </a:rPr>
              <a:t>边框回归</a:t>
            </a:r>
            <a:r>
              <a:rPr lang="en-US" altLang="zh-CN" b="1" dirty="0">
                <a:solidFill>
                  <a:srgbClr val="FE2C24"/>
                </a:solidFill>
                <a:latin typeface="-apple-system"/>
              </a:rPr>
              <a:t>(</a:t>
            </a:r>
            <a:r>
              <a:rPr lang="en-US" altLang="zh-CN" b="1" i="0" dirty="0">
                <a:solidFill>
                  <a:srgbClr val="FF0000"/>
                </a:solidFill>
                <a:effectLst/>
                <a:latin typeface="-apple-system"/>
              </a:rPr>
              <a:t>Bounding Box Regression</a:t>
            </a:r>
            <a:r>
              <a:rPr lang="en-US" altLang="zh-CN" b="1" dirty="0">
                <a:solidFill>
                  <a:srgbClr val="FF0000"/>
                </a:solidFill>
                <a:latin typeface="-apple-system"/>
              </a:rPr>
              <a:t>)</a:t>
            </a:r>
            <a:endParaRPr lang="en-US" altLang="zh-CN" b="1" i="0" dirty="0">
              <a:solidFill>
                <a:srgbClr val="FF0000"/>
              </a:solidFill>
              <a:effectLst/>
              <a:latin typeface="Arial" panose="020B0604020202020204" pitchFamily="34" charset="0"/>
            </a:endParaRPr>
          </a:p>
          <a:p>
            <a:pPr marL="285750" indent="-285750">
              <a:lnSpc>
                <a:spcPct val="150000"/>
              </a:lnSpc>
              <a:buFont typeface="Wingdings" panose="05000000000000000000" pitchFamily="2" charset="2"/>
              <a:buChar char="Ø"/>
            </a:pPr>
            <a:r>
              <a:rPr lang="en-US" altLang="zh-CN" b="1" i="0" dirty="0">
                <a:solidFill>
                  <a:srgbClr val="FF0000"/>
                </a:solidFill>
                <a:effectLst/>
                <a:latin typeface="-apple-system"/>
              </a:rPr>
              <a:t>Hard negative mining</a:t>
            </a:r>
          </a:p>
        </p:txBody>
      </p:sp>
    </p:spTree>
    <p:extLst>
      <p:ext uri="{BB962C8B-B14F-4D97-AF65-F5344CB8AC3E}">
        <p14:creationId xmlns:p14="http://schemas.microsoft.com/office/powerpoint/2010/main" val="3772168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504882"/>
          </a:xfrm>
          <a:prstGeom prst="rect">
            <a:avLst/>
          </a:prstGeom>
          <a:noFill/>
        </p:spPr>
        <p:txBody>
          <a:bodyPr wrap="square" rtlCol="0">
            <a:spAutoFit/>
          </a:bodyPr>
          <a:lstStyle/>
          <a:p>
            <a:pPr>
              <a:lnSpc>
                <a:spcPct val="150000"/>
              </a:lnSpc>
            </a:pPr>
            <a:r>
              <a:rPr lang="zh-CN" altLang="en-US" sz="2000" b="1" dirty="0">
                <a:latin typeface="-apple-system"/>
              </a:rPr>
              <a:t>八、</a:t>
            </a:r>
            <a:r>
              <a:rPr lang="en-US" altLang="zh-CN" sz="2000" b="1" i="0" dirty="0">
                <a:effectLst/>
                <a:latin typeface="-apple-system"/>
              </a:rPr>
              <a:t>Hard negative mining</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60B1AA4-F7A0-CF1D-8C82-7A40E97D04EE}"/>
              </a:ext>
            </a:extLst>
          </p:cNvPr>
          <p:cNvSpPr txBox="1"/>
          <p:nvPr/>
        </p:nvSpPr>
        <p:spPr>
          <a:xfrm>
            <a:off x="523637" y="1282961"/>
            <a:ext cx="8096725" cy="3191836"/>
          </a:xfrm>
          <a:prstGeom prst="rect">
            <a:avLst/>
          </a:prstGeom>
          <a:noFill/>
        </p:spPr>
        <p:txBody>
          <a:bodyPr wrap="square" rtlCol="0">
            <a:spAutoFit/>
          </a:bodyPr>
          <a:lstStyle/>
          <a:p>
            <a:pPr algn="just">
              <a:lnSpc>
                <a:spcPct val="200000"/>
              </a:lnSpc>
            </a:pPr>
            <a:r>
              <a:rPr lang="en-US" altLang="zh-CN" sz="1800" dirty="0"/>
              <a:t>1.</a:t>
            </a:r>
            <a:r>
              <a:rPr lang="zh-CN" altLang="en-US" sz="1800" dirty="0"/>
              <a:t>背景知识</a:t>
            </a:r>
            <a:endParaRPr lang="en-US" altLang="zh-CN" sz="1800" dirty="0"/>
          </a:p>
          <a:p>
            <a:pPr algn="just">
              <a:lnSpc>
                <a:spcPct val="150000"/>
              </a:lnSpc>
            </a:pPr>
            <a:r>
              <a:rPr lang="zh-CN" altLang="en-US" sz="1600" b="0" i="0" dirty="0">
                <a:solidFill>
                  <a:srgbClr val="121212"/>
                </a:solidFill>
                <a:effectLst/>
                <a:latin typeface="-apple-system"/>
              </a:rPr>
              <a:t>为了提高这个值，很直观的想法是</a:t>
            </a:r>
            <a:r>
              <a:rPr lang="zh-CN" altLang="en-US" sz="1600" b="1" i="0" dirty="0">
                <a:solidFill>
                  <a:srgbClr val="121212"/>
                </a:solidFill>
                <a:effectLst/>
                <a:latin typeface="-apple-system"/>
              </a:rPr>
              <a:t>“宁肯错杀一千，绝不放过一个”</a:t>
            </a:r>
            <a:r>
              <a:rPr lang="zh-CN" altLang="en-US" sz="1600" b="0" i="0" dirty="0">
                <a:solidFill>
                  <a:srgbClr val="121212"/>
                </a:solidFill>
                <a:effectLst/>
                <a:latin typeface="-apple-system"/>
              </a:rPr>
              <a:t>。因此在目标检测中，模型往往会提出远高于实际数量的候选框。</a:t>
            </a:r>
            <a:endParaRPr lang="en-US" altLang="zh-CN" sz="1600" b="0" i="0" dirty="0">
              <a:solidFill>
                <a:srgbClr val="121212"/>
              </a:solidFill>
              <a:effectLst/>
              <a:latin typeface="-apple-system"/>
            </a:endParaRPr>
          </a:p>
          <a:p>
            <a:pPr algn="just">
              <a:lnSpc>
                <a:spcPct val="150000"/>
              </a:lnSpc>
            </a:pPr>
            <a:r>
              <a:rPr lang="zh-CN" altLang="en-US" sz="1600" b="0" i="0" dirty="0">
                <a:solidFill>
                  <a:srgbClr val="121212"/>
                </a:solidFill>
                <a:effectLst/>
                <a:latin typeface="-apple-system"/>
              </a:rPr>
              <a:t>但此时就会遇到一个问题，</a:t>
            </a:r>
            <a:r>
              <a:rPr lang="zh-CN" altLang="en-US" sz="1600" b="0" i="0" dirty="0">
                <a:solidFill>
                  <a:srgbClr val="FF0000"/>
                </a:solidFill>
                <a:effectLst/>
                <a:latin typeface="-apple-system"/>
              </a:rPr>
              <a:t>因为区域提议实在太多，导致在训练时绝大部分都是负样本，这导致了大量无意义负样本的梯度“淹没”了有意义的正样本。</a:t>
            </a:r>
            <a:endParaRPr lang="en-US" altLang="zh-CN" sz="1600" b="0" i="0" dirty="0">
              <a:solidFill>
                <a:srgbClr val="FF0000"/>
              </a:solidFill>
              <a:effectLst/>
              <a:latin typeface="-apple-system"/>
            </a:endParaRPr>
          </a:p>
          <a:p>
            <a:pPr algn="just">
              <a:lnSpc>
                <a:spcPct val="150000"/>
              </a:lnSpc>
            </a:pPr>
            <a:r>
              <a:rPr lang="zh-CN" altLang="en-US" sz="1600" b="0" i="0" dirty="0">
                <a:solidFill>
                  <a:srgbClr val="121212"/>
                </a:solidFill>
                <a:effectLst/>
                <a:latin typeface="-apple-system"/>
              </a:rPr>
              <a:t>根据</a:t>
            </a:r>
            <a:r>
              <a:rPr lang="en-US" altLang="zh-CN" sz="1600" b="0" i="0" dirty="0">
                <a:solidFill>
                  <a:srgbClr val="121212"/>
                </a:solidFill>
                <a:effectLst/>
                <a:latin typeface="-apple-system"/>
              </a:rPr>
              <a:t>Focal Loss</a:t>
            </a:r>
            <a:r>
              <a:rPr lang="zh-CN" altLang="en-US" sz="1600" b="0" i="0" dirty="0">
                <a:solidFill>
                  <a:srgbClr val="121212"/>
                </a:solidFill>
                <a:effectLst/>
                <a:latin typeface="-apple-system"/>
              </a:rPr>
              <a:t>论文的统计，</a:t>
            </a:r>
            <a:r>
              <a:rPr lang="zh-CN" altLang="en-US" sz="1600" b="0" i="0" dirty="0">
                <a:solidFill>
                  <a:srgbClr val="FF0000"/>
                </a:solidFill>
                <a:effectLst/>
                <a:latin typeface="-apple-system"/>
              </a:rPr>
              <a:t>通常包含少量信息的“</a:t>
            </a:r>
            <a:r>
              <a:rPr lang="en-US" altLang="zh-CN" sz="1600" b="0" i="0" dirty="0">
                <a:solidFill>
                  <a:srgbClr val="FF0000"/>
                </a:solidFill>
                <a:effectLst/>
                <a:latin typeface="-apple-system"/>
              </a:rPr>
              <a:t>easy examples”</a:t>
            </a:r>
            <a:r>
              <a:rPr lang="zh-CN" altLang="en-US" sz="1600" b="0" i="0" dirty="0">
                <a:solidFill>
                  <a:srgbClr val="FF0000"/>
                </a:solidFill>
                <a:effectLst/>
                <a:latin typeface="-apple-system"/>
              </a:rPr>
              <a:t>（通常是负例），与包含有用信息的“</a:t>
            </a:r>
            <a:r>
              <a:rPr lang="en-US" altLang="zh-CN" sz="1600" b="0" i="0" dirty="0">
                <a:solidFill>
                  <a:srgbClr val="FF0000"/>
                </a:solidFill>
                <a:effectLst/>
                <a:latin typeface="-apple-system"/>
              </a:rPr>
              <a:t>hard examples”</a:t>
            </a:r>
            <a:r>
              <a:rPr lang="zh-CN" altLang="en-US" sz="1600" b="0" i="0" dirty="0">
                <a:solidFill>
                  <a:srgbClr val="FF0000"/>
                </a:solidFill>
                <a:effectLst/>
                <a:latin typeface="-apple-system"/>
              </a:rPr>
              <a:t>（正例</a:t>
            </a:r>
            <a:r>
              <a:rPr lang="en-US" altLang="zh-CN" sz="1600" b="0" i="0" dirty="0">
                <a:solidFill>
                  <a:srgbClr val="FF0000"/>
                </a:solidFill>
                <a:effectLst/>
                <a:latin typeface="-apple-system"/>
              </a:rPr>
              <a:t>+</a:t>
            </a:r>
            <a:r>
              <a:rPr lang="zh-CN" altLang="en-US" sz="1600" b="0" i="0" dirty="0">
                <a:solidFill>
                  <a:srgbClr val="FF0000"/>
                </a:solidFill>
                <a:effectLst/>
                <a:latin typeface="-apple-system"/>
              </a:rPr>
              <a:t>难负例）之比为</a:t>
            </a:r>
            <a:r>
              <a:rPr lang="en-US" altLang="zh-CN" sz="1600" b="0" i="0" dirty="0">
                <a:solidFill>
                  <a:srgbClr val="FF0000"/>
                </a:solidFill>
                <a:effectLst/>
                <a:latin typeface="-apple-system"/>
              </a:rPr>
              <a:t>100000</a:t>
            </a:r>
            <a:r>
              <a:rPr lang="zh-CN" altLang="en-US" sz="1600" b="0" i="0" dirty="0">
                <a:solidFill>
                  <a:srgbClr val="FF0000"/>
                </a:solidFill>
                <a:effectLst/>
                <a:latin typeface="-apple-system"/>
              </a:rPr>
              <a:t>：</a:t>
            </a:r>
            <a:r>
              <a:rPr lang="en-US" altLang="zh-CN" sz="1600" b="0" i="0" dirty="0">
                <a:solidFill>
                  <a:srgbClr val="FF0000"/>
                </a:solidFill>
                <a:effectLst/>
                <a:latin typeface="-apple-system"/>
              </a:rPr>
              <a:t>100</a:t>
            </a:r>
            <a:r>
              <a:rPr lang="zh-CN" altLang="en-US" sz="1600" b="0" i="0" dirty="0">
                <a:solidFill>
                  <a:srgbClr val="FF0000"/>
                </a:solidFill>
                <a:effectLst/>
                <a:latin typeface="-apple-system"/>
              </a:rPr>
              <a:t>！</a:t>
            </a:r>
            <a:r>
              <a:rPr lang="zh-CN" altLang="en-US" sz="1600" b="0" i="0" dirty="0">
                <a:solidFill>
                  <a:srgbClr val="121212"/>
                </a:solidFill>
                <a:effectLst/>
                <a:latin typeface="-apple-system"/>
              </a:rPr>
              <a:t>这导致这些简单例的损失函数值将是难例损失函数的</a:t>
            </a:r>
            <a:r>
              <a:rPr lang="en-US" altLang="zh-CN" sz="1600" b="0" i="0" dirty="0">
                <a:solidFill>
                  <a:srgbClr val="121212"/>
                </a:solidFill>
                <a:effectLst/>
                <a:latin typeface="-apple-system"/>
              </a:rPr>
              <a:t>40</a:t>
            </a:r>
            <a:r>
              <a:rPr lang="zh-CN" altLang="en-US" sz="1600" b="0" i="0" dirty="0">
                <a:solidFill>
                  <a:srgbClr val="121212"/>
                </a:solidFill>
                <a:effectLst/>
                <a:latin typeface="-apple-system"/>
              </a:rPr>
              <a:t>倍！</a:t>
            </a:r>
            <a:endParaRPr lang="en-US" altLang="zh-CN" sz="1600" dirty="0"/>
          </a:p>
        </p:txBody>
      </p:sp>
    </p:spTree>
    <p:extLst>
      <p:ext uri="{BB962C8B-B14F-4D97-AF65-F5344CB8AC3E}">
        <p14:creationId xmlns:p14="http://schemas.microsoft.com/office/powerpoint/2010/main" val="17338812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504882"/>
          </a:xfrm>
          <a:prstGeom prst="rect">
            <a:avLst/>
          </a:prstGeom>
          <a:noFill/>
        </p:spPr>
        <p:txBody>
          <a:bodyPr wrap="square" rtlCol="0">
            <a:spAutoFit/>
          </a:bodyPr>
          <a:lstStyle/>
          <a:p>
            <a:pPr>
              <a:lnSpc>
                <a:spcPct val="150000"/>
              </a:lnSpc>
            </a:pPr>
            <a:r>
              <a:rPr lang="zh-CN" altLang="en-US" sz="2000" b="1" dirty="0">
                <a:latin typeface="-apple-system"/>
              </a:rPr>
              <a:t>八、</a:t>
            </a:r>
            <a:r>
              <a:rPr lang="en-US" altLang="zh-CN" sz="2000" b="1" i="0" dirty="0">
                <a:effectLst/>
                <a:latin typeface="-apple-system"/>
              </a:rPr>
              <a:t>Hard negative mining</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60B1AA4-F7A0-CF1D-8C82-7A40E97D04EE}"/>
              </a:ext>
            </a:extLst>
          </p:cNvPr>
          <p:cNvSpPr txBox="1"/>
          <p:nvPr/>
        </p:nvSpPr>
        <p:spPr>
          <a:xfrm>
            <a:off x="523637" y="1282961"/>
            <a:ext cx="8096725" cy="1114408"/>
          </a:xfrm>
          <a:prstGeom prst="rect">
            <a:avLst/>
          </a:prstGeom>
          <a:noFill/>
        </p:spPr>
        <p:txBody>
          <a:bodyPr wrap="square" rtlCol="0">
            <a:spAutoFit/>
          </a:bodyPr>
          <a:lstStyle/>
          <a:p>
            <a:pPr algn="just">
              <a:lnSpc>
                <a:spcPct val="200000"/>
              </a:lnSpc>
            </a:pPr>
            <a:r>
              <a:rPr lang="en-US" altLang="zh-CN" sz="1800" dirty="0"/>
              <a:t>1.</a:t>
            </a:r>
            <a:r>
              <a:rPr lang="zh-CN" altLang="en-US" sz="1800" dirty="0"/>
              <a:t>背景知识</a:t>
            </a:r>
            <a:endParaRPr lang="en-US" altLang="zh-CN" sz="1800" dirty="0"/>
          </a:p>
          <a:p>
            <a:pPr algn="just">
              <a:lnSpc>
                <a:spcPct val="200000"/>
              </a:lnSpc>
            </a:pPr>
            <a:endParaRPr lang="en-US" altLang="zh-CN" sz="1800" dirty="0"/>
          </a:p>
        </p:txBody>
      </p:sp>
      <p:pic>
        <p:nvPicPr>
          <p:cNvPr id="2050" name="Picture 2">
            <a:extLst>
              <a:ext uri="{FF2B5EF4-FFF2-40B4-BE49-F238E27FC236}">
                <a16:creationId xmlns:a16="http://schemas.microsoft.com/office/drawing/2014/main" id="{E338B453-C5F1-02C8-9226-E8B688147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316" y="1903238"/>
            <a:ext cx="5781368" cy="319581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A5A46B0A-4971-DEFA-9CD2-B73677D1D86C}"/>
              </a:ext>
            </a:extLst>
          </p:cNvPr>
          <p:cNvSpPr/>
          <p:nvPr/>
        </p:nvSpPr>
        <p:spPr>
          <a:xfrm>
            <a:off x="6098458" y="2676832"/>
            <a:ext cx="1238864" cy="46457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很多的负样本</a:t>
            </a:r>
          </a:p>
        </p:txBody>
      </p:sp>
      <p:sp>
        <p:nvSpPr>
          <p:cNvPr id="6" name="矩形 5">
            <a:extLst>
              <a:ext uri="{FF2B5EF4-FFF2-40B4-BE49-F238E27FC236}">
                <a16:creationId xmlns:a16="http://schemas.microsoft.com/office/drawing/2014/main" id="{42E0D267-4ED4-53F0-E2BE-6CF029F56125}"/>
              </a:ext>
            </a:extLst>
          </p:cNvPr>
          <p:cNvSpPr/>
          <p:nvPr/>
        </p:nvSpPr>
        <p:spPr>
          <a:xfrm>
            <a:off x="6153764" y="4173794"/>
            <a:ext cx="1128251"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很少的正样本</a:t>
            </a:r>
          </a:p>
        </p:txBody>
      </p:sp>
    </p:spTree>
    <p:extLst>
      <p:ext uri="{BB962C8B-B14F-4D97-AF65-F5344CB8AC3E}">
        <p14:creationId xmlns:p14="http://schemas.microsoft.com/office/powerpoint/2010/main" val="143598969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504882"/>
          </a:xfrm>
          <a:prstGeom prst="rect">
            <a:avLst/>
          </a:prstGeom>
          <a:noFill/>
        </p:spPr>
        <p:txBody>
          <a:bodyPr wrap="square" rtlCol="0">
            <a:spAutoFit/>
          </a:bodyPr>
          <a:lstStyle/>
          <a:p>
            <a:pPr>
              <a:lnSpc>
                <a:spcPct val="150000"/>
              </a:lnSpc>
            </a:pPr>
            <a:r>
              <a:rPr lang="zh-CN" altLang="en-US" sz="2000" b="1" dirty="0">
                <a:latin typeface="-apple-system"/>
              </a:rPr>
              <a:t>八、</a:t>
            </a:r>
            <a:r>
              <a:rPr lang="en-US" altLang="zh-CN" sz="2000" b="1" i="0" dirty="0">
                <a:effectLst/>
                <a:latin typeface="-apple-system"/>
              </a:rPr>
              <a:t>Hard negative mining</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60B1AA4-F7A0-CF1D-8C82-7A40E97D04EE}"/>
              </a:ext>
            </a:extLst>
          </p:cNvPr>
          <p:cNvSpPr txBox="1"/>
          <p:nvPr/>
        </p:nvSpPr>
        <p:spPr>
          <a:xfrm>
            <a:off x="523637" y="1282961"/>
            <a:ext cx="8096725" cy="2541401"/>
          </a:xfrm>
          <a:prstGeom prst="rect">
            <a:avLst/>
          </a:prstGeom>
          <a:noFill/>
        </p:spPr>
        <p:txBody>
          <a:bodyPr wrap="square" rtlCol="0">
            <a:spAutoFit/>
          </a:bodyPr>
          <a:lstStyle/>
          <a:p>
            <a:pPr algn="just">
              <a:lnSpc>
                <a:spcPct val="200000"/>
              </a:lnSpc>
            </a:pPr>
            <a:r>
              <a:rPr lang="en-US" altLang="zh-CN" sz="1800" dirty="0"/>
              <a:t>1.</a:t>
            </a:r>
            <a:r>
              <a:rPr lang="zh-CN" altLang="en-US" sz="1800" dirty="0"/>
              <a:t>背景知识</a:t>
            </a:r>
            <a:endParaRPr lang="en-US" altLang="zh-CN" sz="1800" dirty="0"/>
          </a:p>
          <a:p>
            <a:pPr algn="just">
              <a:lnSpc>
                <a:spcPct val="200000"/>
              </a:lnSpc>
            </a:pPr>
            <a:r>
              <a:rPr lang="zh-CN" altLang="en-US" sz="1600" dirty="0"/>
              <a:t>因此，为了让模型正常训练，我们必须要</a:t>
            </a:r>
            <a:r>
              <a:rPr lang="zh-CN" altLang="en-US" sz="1600" dirty="0">
                <a:solidFill>
                  <a:srgbClr val="FF0000"/>
                </a:solidFill>
              </a:rPr>
              <a:t>通过某种方法抑制大量的简单负例</a:t>
            </a:r>
            <a:r>
              <a:rPr lang="zh-CN" altLang="en-US" sz="1600" dirty="0"/>
              <a:t>，挖掘所有难例的信息，这就是难例挖掘的初衷。</a:t>
            </a:r>
          </a:p>
          <a:p>
            <a:pPr algn="just">
              <a:lnSpc>
                <a:spcPct val="200000"/>
              </a:lnSpc>
            </a:pPr>
            <a:r>
              <a:rPr lang="zh-CN" altLang="en-US" sz="1600" dirty="0">
                <a:solidFill>
                  <a:srgbClr val="FF0000"/>
                </a:solidFill>
              </a:rPr>
              <a:t>难负例挖掘（</a:t>
            </a:r>
            <a:r>
              <a:rPr lang="en-US" altLang="zh-CN" sz="1600" dirty="0">
                <a:solidFill>
                  <a:srgbClr val="FF0000"/>
                </a:solidFill>
              </a:rPr>
              <a:t>Hard Negative Mining</a:t>
            </a:r>
            <a:r>
              <a:rPr lang="zh-CN" altLang="en-US" sz="1600" dirty="0">
                <a:solidFill>
                  <a:srgbClr val="FF0000"/>
                </a:solidFill>
              </a:rPr>
              <a:t>）就是在训练时，尽量多挖掘些难负例（</a:t>
            </a:r>
            <a:r>
              <a:rPr lang="en-US" altLang="zh-CN" sz="1600" dirty="0">
                <a:solidFill>
                  <a:srgbClr val="FF0000"/>
                </a:solidFill>
              </a:rPr>
              <a:t>hard negative)</a:t>
            </a:r>
            <a:r>
              <a:rPr lang="zh-CN" altLang="en-US" sz="1600" dirty="0">
                <a:solidFill>
                  <a:srgbClr val="FF0000"/>
                </a:solidFill>
              </a:rPr>
              <a:t>加入负样本集，这样会比</a:t>
            </a:r>
            <a:r>
              <a:rPr lang="en-US" altLang="zh-CN" sz="1600" dirty="0">
                <a:solidFill>
                  <a:srgbClr val="FF0000"/>
                </a:solidFill>
              </a:rPr>
              <a:t>easy negative</a:t>
            </a:r>
            <a:r>
              <a:rPr lang="zh-CN" altLang="en-US" sz="1600" dirty="0">
                <a:solidFill>
                  <a:srgbClr val="FF0000"/>
                </a:solidFill>
              </a:rPr>
              <a:t>组成的负样本集效果更好。</a:t>
            </a:r>
          </a:p>
        </p:txBody>
      </p:sp>
    </p:spTree>
    <p:extLst>
      <p:ext uri="{BB962C8B-B14F-4D97-AF65-F5344CB8AC3E}">
        <p14:creationId xmlns:p14="http://schemas.microsoft.com/office/powerpoint/2010/main" val="371732859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504882"/>
          </a:xfrm>
          <a:prstGeom prst="rect">
            <a:avLst/>
          </a:prstGeom>
          <a:noFill/>
        </p:spPr>
        <p:txBody>
          <a:bodyPr wrap="square" rtlCol="0">
            <a:spAutoFit/>
          </a:bodyPr>
          <a:lstStyle/>
          <a:p>
            <a:pPr>
              <a:lnSpc>
                <a:spcPct val="150000"/>
              </a:lnSpc>
            </a:pPr>
            <a:r>
              <a:rPr lang="zh-CN" altLang="en-US" sz="2000" b="1" dirty="0">
                <a:latin typeface="-apple-system"/>
              </a:rPr>
              <a:t>九、</a:t>
            </a:r>
            <a:r>
              <a:rPr lang="zh-CN" altLang="en-US" sz="2000" b="1" i="0" dirty="0">
                <a:effectLst/>
                <a:latin typeface="-apple-system"/>
              </a:rPr>
              <a:t>预训练模型（</a:t>
            </a:r>
            <a:r>
              <a:rPr lang="en-US" altLang="zh-CN" sz="2000" b="1" i="0" dirty="0">
                <a:effectLst/>
                <a:latin typeface="-apple-system"/>
              </a:rPr>
              <a:t> pre-trained model</a:t>
            </a:r>
            <a:r>
              <a:rPr lang="zh-CN" altLang="en-US" sz="2000" b="1" i="0" dirty="0">
                <a:effectLst/>
                <a:latin typeface="-apple-system"/>
              </a:rPr>
              <a:t>）</a:t>
            </a:r>
            <a:endParaRPr lang="en-US" altLang="zh-CN" sz="2000" b="1" i="0" dirty="0">
              <a:effectLst/>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60B1AA4-F7A0-CF1D-8C82-7A40E97D04EE}"/>
              </a:ext>
            </a:extLst>
          </p:cNvPr>
          <p:cNvSpPr txBox="1"/>
          <p:nvPr/>
        </p:nvSpPr>
        <p:spPr>
          <a:xfrm>
            <a:off x="476188" y="1817634"/>
            <a:ext cx="8096725" cy="1493229"/>
          </a:xfrm>
          <a:prstGeom prst="rect">
            <a:avLst/>
          </a:prstGeom>
          <a:noFill/>
        </p:spPr>
        <p:txBody>
          <a:bodyPr wrap="square" rtlCol="0">
            <a:spAutoFit/>
          </a:bodyPr>
          <a:lstStyle/>
          <a:p>
            <a:pPr algn="just">
              <a:lnSpc>
                <a:spcPct val="200000"/>
              </a:lnSpc>
            </a:pPr>
            <a:r>
              <a:rPr lang="zh-CN" altLang="en-US" sz="1600" dirty="0">
                <a:solidFill>
                  <a:srgbClr val="FF0000"/>
                </a:solidFill>
              </a:rPr>
              <a:t>预训练模型就是已经用数据集训练好了的模型。</a:t>
            </a:r>
            <a:endParaRPr lang="en-US" altLang="zh-CN" sz="1600" dirty="0">
              <a:solidFill>
                <a:srgbClr val="FF0000"/>
              </a:solidFill>
            </a:endParaRPr>
          </a:p>
          <a:p>
            <a:pPr algn="just">
              <a:lnSpc>
                <a:spcPct val="200000"/>
              </a:lnSpc>
            </a:pPr>
            <a:r>
              <a:rPr lang="zh-CN" altLang="en-US" sz="1600" dirty="0"/>
              <a:t>现在我们常用的预训练模型就是他人用的常用模型，比如</a:t>
            </a:r>
            <a:r>
              <a:rPr lang="en-US" altLang="zh-CN" sz="1600" dirty="0"/>
              <a:t>VGG16/19</a:t>
            </a:r>
            <a:r>
              <a:rPr lang="zh-CN" altLang="en-US" sz="1600" dirty="0"/>
              <a:t>，并用大型数据集来做训练集，比如</a:t>
            </a:r>
            <a:r>
              <a:rPr lang="en-US" altLang="zh-CN" sz="1600" dirty="0" err="1"/>
              <a:t>imagenet</a:t>
            </a:r>
            <a:r>
              <a:rPr lang="zh-CN" altLang="en-US" sz="1600" dirty="0"/>
              <a:t>，</a:t>
            </a:r>
            <a:r>
              <a:rPr lang="en-US" altLang="zh-CN" sz="1600" dirty="0"/>
              <a:t>COCO</a:t>
            </a:r>
            <a:r>
              <a:rPr lang="zh-CN" altLang="en-US" sz="1600" dirty="0"/>
              <a:t>等训练好的模型参数。</a:t>
            </a:r>
          </a:p>
        </p:txBody>
      </p:sp>
    </p:spTree>
    <p:extLst>
      <p:ext uri="{BB962C8B-B14F-4D97-AF65-F5344CB8AC3E}">
        <p14:creationId xmlns:p14="http://schemas.microsoft.com/office/powerpoint/2010/main" val="154822113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930948"/>
          </a:xfrm>
          <a:prstGeom prst="rect">
            <a:avLst/>
          </a:prstGeom>
          <a:noFill/>
        </p:spPr>
        <p:txBody>
          <a:bodyPr wrap="square" rtlCol="0">
            <a:spAutoFit/>
          </a:bodyPr>
          <a:lstStyle/>
          <a:p>
            <a:pPr>
              <a:lnSpc>
                <a:spcPct val="150000"/>
              </a:lnSpc>
            </a:pPr>
            <a:r>
              <a:rPr lang="zh-CN" altLang="en-US" sz="2000" b="1" dirty="0">
                <a:latin typeface="-apple-system"/>
              </a:rPr>
              <a:t>十</a:t>
            </a:r>
            <a:r>
              <a:rPr lang="zh-CN" altLang="en-US" sz="2000" b="1" i="0" dirty="0">
                <a:effectLst/>
                <a:latin typeface="-apple-system"/>
              </a:rPr>
              <a:t>、</a:t>
            </a:r>
            <a:r>
              <a:rPr lang="zh-CN" altLang="en-US" sz="2000" b="1" i="0" dirty="0">
                <a:solidFill>
                  <a:srgbClr val="121212"/>
                </a:solidFill>
                <a:effectLst/>
                <a:latin typeface="-apple-system"/>
              </a:rPr>
              <a:t>微调（</a:t>
            </a:r>
            <a:r>
              <a:rPr lang="en-US" altLang="zh-CN" sz="2000" b="1" i="0" dirty="0">
                <a:solidFill>
                  <a:srgbClr val="121212"/>
                </a:solidFill>
                <a:effectLst/>
                <a:latin typeface="-apple-system"/>
              </a:rPr>
              <a:t>Fine Tune</a:t>
            </a:r>
            <a:r>
              <a:rPr lang="zh-CN" altLang="en-US" sz="2000" b="1" i="0" dirty="0">
                <a:solidFill>
                  <a:srgbClr val="121212"/>
                </a:solidFill>
                <a:effectLst/>
                <a:latin typeface="-apple-system"/>
              </a:rPr>
              <a:t>）</a:t>
            </a:r>
            <a:endParaRPr lang="en-US" altLang="zh-CN" sz="2000" b="1" i="0" dirty="0">
              <a:solidFill>
                <a:srgbClr val="121212"/>
              </a:solidFill>
              <a:effectLst/>
              <a:latin typeface="-apple-system"/>
            </a:endParaRPr>
          </a:p>
          <a:p>
            <a:pPr>
              <a:lnSpc>
                <a:spcPct val="150000"/>
              </a:lnSpc>
            </a:pPr>
            <a:r>
              <a:rPr lang="en-US" altLang="zh-CN" sz="1600" b="1" dirty="0">
                <a:solidFill>
                  <a:srgbClr val="121212"/>
                </a:solidFill>
                <a:latin typeface="-apple-system"/>
              </a:rPr>
              <a:t>10.1</a:t>
            </a:r>
            <a:r>
              <a:rPr lang="zh-CN" altLang="en-US" sz="1600" b="1" dirty="0">
                <a:solidFill>
                  <a:srgbClr val="121212"/>
                </a:solidFill>
                <a:latin typeface="-apple-system"/>
              </a:rPr>
              <a:t>什么是微调？</a:t>
            </a:r>
            <a:endParaRPr lang="en-US" altLang="zh-CN" sz="1600" b="1" dirty="0">
              <a:solidFill>
                <a:srgbClr val="121212"/>
              </a:solidFill>
              <a:latin typeface="-apple-system"/>
            </a:endParaRPr>
          </a:p>
          <a:p>
            <a:pPr algn="just">
              <a:lnSpc>
                <a:spcPct val="150000"/>
              </a:lnSpc>
            </a:pPr>
            <a:r>
              <a:rPr lang="en-US" altLang="zh-CN" sz="1600" dirty="0">
                <a:solidFill>
                  <a:srgbClr val="121212"/>
                </a:solidFill>
                <a:latin typeface="-apple-system"/>
              </a:rPr>
              <a:t>1.</a:t>
            </a:r>
            <a:r>
              <a:rPr lang="zh-CN" altLang="en-US" sz="1600" dirty="0">
                <a:solidFill>
                  <a:srgbClr val="121212"/>
                </a:solidFill>
                <a:latin typeface="-apple-system"/>
              </a:rPr>
              <a:t>假设我们的神经网络符合形式：</a:t>
            </a:r>
            <a:r>
              <a:rPr lang="en-US" altLang="zh-CN" sz="1600" dirty="0">
                <a:solidFill>
                  <a:srgbClr val="121212"/>
                </a:solidFill>
                <a:latin typeface="-apple-system"/>
              </a:rPr>
              <a:t>y=w*x</a:t>
            </a:r>
            <a:r>
              <a:rPr lang="zh-CN" altLang="en-US" sz="1600" dirty="0">
                <a:solidFill>
                  <a:srgbClr val="121212"/>
                </a:solidFill>
                <a:latin typeface="-apple-system"/>
              </a:rPr>
              <a:t>；</a:t>
            </a:r>
            <a:endParaRPr lang="en-US" altLang="zh-CN" sz="1600" dirty="0">
              <a:solidFill>
                <a:srgbClr val="121212"/>
              </a:solidFill>
              <a:latin typeface="-apple-system"/>
            </a:endParaRPr>
          </a:p>
          <a:p>
            <a:pPr algn="just">
              <a:lnSpc>
                <a:spcPct val="150000"/>
              </a:lnSpc>
            </a:pPr>
            <a:r>
              <a:rPr lang="en-US" altLang="zh-CN" sz="1600" i="0" dirty="0">
                <a:solidFill>
                  <a:srgbClr val="121212"/>
                </a:solidFill>
                <a:effectLst/>
                <a:latin typeface="-apple-system"/>
              </a:rPr>
              <a:t>2. </a:t>
            </a:r>
            <a:r>
              <a:rPr lang="zh-CN" altLang="en-US" sz="1600" i="0" dirty="0">
                <a:solidFill>
                  <a:srgbClr val="121212"/>
                </a:solidFill>
                <a:effectLst/>
                <a:latin typeface="-apple-system"/>
              </a:rPr>
              <a:t>现在我们要找到一个</a:t>
            </a:r>
            <a:r>
              <a:rPr lang="en-US" altLang="zh-CN" sz="1600" i="0" dirty="0">
                <a:solidFill>
                  <a:srgbClr val="121212"/>
                </a:solidFill>
                <a:effectLst/>
                <a:latin typeface="-apple-system"/>
              </a:rPr>
              <a:t>w</a:t>
            </a:r>
            <a:r>
              <a:rPr lang="zh-CN" altLang="en-US" sz="1600" i="0" dirty="0">
                <a:solidFill>
                  <a:srgbClr val="121212"/>
                </a:solidFill>
                <a:effectLst/>
                <a:latin typeface="-apple-system"/>
              </a:rPr>
              <a:t>，使得当输入</a:t>
            </a:r>
            <a:r>
              <a:rPr lang="en-US" altLang="zh-CN" sz="1600" i="0" dirty="0">
                <a:solidFill>
                  <a:srgbClr val="121212"/>
                </a:solidFill>
                <a:effectLst/>
                <a:latin typeface="-apple-system"/>
              </a:rPr>
              <a:t>x=2</a:t>
            </a:r>
            <a:r>
              <a:rPr lang="zh-CN" altLang="en-US" sz="1600" i="0" dirty="0">
                <a:solidFill>
                  <a:srgbClr val="121212"/>
                </a:solidFill>
                <a:effectLst/>
                <a:latin typeface="-apple-system"/>
              </a:rPr>
              <a:t>时，输出</a:t>
            </a:r>
            <a:r>
              <a:rPr lang="en-US" altLang="zh-CN" sz="1600" i="0" dirty="0">
                <a:solidFill>
                  <a:srgbClr val="121212"/>
                </a:solidFill>
                <a:effectLst/>
                <a:latin typeface="-apple-system"/>
              </a:rPr>
              <a:t>y=1</a:t>
            </a:r>
            <a:r>
              <a:rPr lang="zh-CN" altLang="en-US" sz="1600" i="0" dirty="0">
                <a:solidFill>
                  <a:srgbClr val="121212"/>
                </a:solidFill>
                <a:effectLst/>
                <a:latin typeface="-apple-system"/>
              </a:rPr>
              <a:t>，也就是希望</a:t>
            </a:r>
            <a:r>
              <a:rPr lang="en-US" altLang="zh-CN" sz="1600" i="0" dirty="0">
                <a:solidFill>
                  <a:srgbClr val="121212"/>
                </a:solidFill>
                <a:effectLst/>
                <a:latin typeface="-apple-system"/>
              </a:rPr>
              <a:t>w=0.5</a:t>
            </a:r>
            <a:r>
              <a:rPr lang="zh-CN" altLang="en-US" sz="1600" i="0" dirty="0">
                <a:solidFill>
                  <a:srgbClr val="121212"/>
                </a:solidFill>
                <a:effectLst/>
                <a:latin typeface="-apple-system"/>
              </a:rPr>
              <a:t>；</a:t>
            </a:r>
            <a:endParaRPr lang="en-US" altLang="zh-CN" sz="1600" i="0" dirty="0">
              <a:solidFill>
                <a:srgbClr val="121212"/>
              </a:solidFill>
              <a:effectLst/>
              <a:latin typeface="-apple-system"/>
            </a:endParaRPr>
          </a:p>
          <a:p>
            <a:pPr algn="just">
              <a:lnSpc>
                <a:spcPct val="150000"/>
              </a:lnSpc>
            </a:pPr>
            <a:r>
              <a:rPr lang="en-US" altLang="zh-CN" sz="1600" dirty="0">
                <a:solidFill>
                  <a:srgbClr val="121212"/>
                </a:solidFill>
                <a:latin typeface="-apple-system"/>
              </a:rPr>
              <a:t>3.</a:t>
            </a:r>
            <a:r>
              <a:rPr lang="zh-CN" altLang="en-US" sz="1600" dirty="0">
                <a:solidFill>
                  <a:srgbClr val="121212"/>
                </a:solidFill>
                <a:latin typeface="-apple-system"/>
              </a:rPr>
              <a:t>首先对</a:t>
            </a:r>
            <a:r>
              <a:rPr lang="en-US" altLang="zh-CN" sz="1600" dirty="0">
                <a:solidFill>
                  <a:srgbClr val="121212"/>
                </a:solidFill>
                <a:latin typeface="-apple-system"/>
              </a:rPr>
              <a:t>w</a:t>
            </a:r>
            <a:r>
              <a:rPr lang="zh-CN" altLang="en-US" sz="1600" dirty="0">
                <a:solidFill>
                  <a:srgbClr val="121212"/>
                </a:solidFill>
                <a:latin typeface="-apple-system"/>
              </a:rPr>
              <a:t>进行初始化，初始化的值均服从均值为</a:t>
            </a:r>
            <a:r>
              <a:rPr lang="en-US" altLang="zh-CN" sz="1600" dirty="0">
                <a:solidFill>
                  <a:srgbClr val="121212"/>
                </a:solidFill>
                <a:latin typeface="-apple-system"/>
              </a:rPr>
              <a:t>0</a:t>
            </a:r>
            <a:r>
              <a:rPr lang="zh-CN" altLang="en-US" sz="1600" dirty="0">
                <a:solidFill>
                  <a:srgbClr val="121212"/>
                </a:solidFill>
                <a:latin typeface="-apple-system"/>
              </a:rPr>
              <a:t>，方差为</a:t>
            </a:r>
            <a:r>
              <a:rPr lang="en-US" altLang="zh-CN" sz="1600" dirty="0">
                <a:solidFill>
                  <a:srgbClr val="121212"/>
                </a:solidFill>
                <a:latin typeface="-apple-system"/>
              </a:rPr>
              <a:t>1</a:t>
            </a:r>
            <a:r>
              <a:rPr lang="zh-CN" altLang="en-US" sz="1600" dirty="0">
                <a:solidFill>
                  <a:srgbClr val="121212"/>
                </a:solidFill>
                <a:latin typeface="-apple-system"/>
              </a:rPr>
              <a:t>的分布，假设</a:t>
            </a:r>
            <a:r>
              <a:rPr lang="en-US" altLang="zh-CN" sz="1600" dirty="0">
                <a:solidFill>
                  <a:srgbClr val="121212"/>
                </a:solidFill>
                <a:latin typeface="-apple-system"/>
              </a:rPr>
              <a:t>w</a:t>
            </a:r>
            <a:r>
              <a:rPr lang="zh-CN" altLang="en-US" sz="1600" dirty="0">
                <a:solidFill>
                  <a:srgbClr val="121212"/>
                </a:solidFill>
                <a:latin typeface="-apple-system"/>
              </a:rPr>
              <a:t>初始化为</a:t>
            </a:r>
            <a:r>
              <a:rPr lang="en-US" altLang="zh-CN" sz="1600" dirty="0">
                <a:solidFill>
                  <a:srgbClr val="121212"/>
                </a:solidFill>
                <a:latin typeface="-apple-system"/>
              </a:rPr>
              <a:t>0.1</a:t>
            </a:r>
            <a:r>
              <a:rPr lang="zh-CN" altLang="en-US" sz="1600" dirty="0">
                <a:solidFill>
                  <a:srgbClr val="121212"/>
                </a:solidFill>
                <a:latin typeface="-apple-system"/>
              </a:rPr>
              <a:t>：</a:t>
            </a:r>
            <a:r>
              <a:rPr lang="en-US" altLang="zh-CN" sz="1600" dirty="0">
                <a:solidFill>
                  <a:srgbClr val="121212"/>
                </a:solidFill>
                <a:latin typeface="-apple-system"/>
              </a:rPr>
              <a:t>y=0.1*x</a:t>
            </a:r>
            <a:r>
              <a:rPr lang="zh-CN" altLang="en-US" sz="1600" dirty="0">
                <a:solidFill>
                  <a:srgbClr val="121212"/>
                </a:solidFill>
                <a:latin typeface="-apple-system"/>
              </a:rPr>
              <a:t>；</a:t>
            </a:r>
            <a:endParaRPr lang="en-US" altLang="zh-CN" sz="1600" dirty="0">
              <a:solidFill>
                <a:srgbClr val="121212"/>
              </a:solidFill>
              <a:latin typeface="-apple-system"/>
            </a:endParaRPr>
          </a:p>
          <a:p>
            <a:pPr algn="just">
              <a:lnSpc>
                <a:spcPct val="150000"/>
              </a:lnSpc>
            </a:pPr>
            <a:r>
              <a:rPr lang="en-US" altLang="zh-CN" sz="1600" dirty="0">
                <a:solidFill>
                  <a:srgbClr val="121212"/>
                </a:solidFill>
                <a:latin typeface="-apple-system"/>
              </a:rPr>
              <a:t>4.</a:t>
            </a:r>
            <a:r>
              <a:rPr lang="zh-CN" altLang="en-US" sz="1600" dirty="0">
                <a:solidFill>
                  <a:srgbClr val="121212"/>
                </a:solidFill>
                <a:latin typeface="-apple-system"/>
              </a:rPr>
              <a:t>当输入</a:t>
            </a:r>
            <a:r>
              <a:rPr lang="en-US" altLang="zh-CN" sz="1600" dirty="0">
                <a:solidFill>
                  <a:srgbClr val="121212"/>
                </a:solidFill>
                <a:latin typeface="-apple-system"/>
              </a:rPr>
              <a:t>x=2</a:t>
            </a:r>
            <a:r>
              <a:rPr lang="zh-CN" altLang="en-US" sz="1600" dirty="0">
                <a:solidFill>
                  <a:srgbClr val="121212"/>
                </a:solidFill>
                <a:latin typeface="-apple-system"/>
              </a:rPr>
              <a:t>时，</a:t>
            </a:r>
            <a:r>
              <a:rPr lang="en-US" altLang="zh-CN" sz="1600" dirty="0">
                <a:solidFill>
                  <a:srgbClr val="121212"/>
                </a:solidFill>
                <a:latin typeface="-apple-system"/>
              </a:rPr>
              <a:t>w=0.1</a:t>
            </a:r>
            <a:r>
              <a:rPr lang="zh-CN" altLang="en-US" sz="1600" dirty="0">
                <a:solidFill>
                  <a:srgbClr val="121212"/>
                </a:solidFill>
                <a:latin typeface="-apple-system"/>
              </a:rPr>
              <a:t>，输出</a:t>
            </a:r>
            <a:r>
              <a:rPr lang="en-US" altLang="zh-CN" sz="1600" dirty="0">
                <a:solidFill>
                  <a:srgbClr val="121212"/>
                </a:solidFill>
                <a:latin typeface="-apple-system"/>
              </a:rPr>
              <a:t>y=0.2</a:t>
            </a:r>
            <a:r>
              <a:rPr lang="zh-CN" altLang="en-US" sz="1600" dirty="0">
                <a:solidFill>
                  <a:srgbClr val="121212"/>
                </a:solidFill>
                <a:latin typeface="-apple-system"/>
              </a:rPr>
              <a:t>，这个时候实际值和目标值</a:t>
            </a:r>
            <a:r>
              <a:rPr lang="en-US" altLang="zh-CN" sz="1600" dirty="0">
                <a:solidFill>
                  <a:srgbClr val="121212"/>
                </a:solidFill>
                <a:latin typeface="-apple-system"/>
              </a:rPr>
              <a:t>1</a:t>
            </a:r>
            <a:r>
              <a:rPr lang="zh-CN" altLang="en-US" sz="1600" dirty="0">
                <a:solidFill>
                  <a:srgbClr val="121212"/>
                </a:solidFill>
                <a:latin typeface="-apple-system"/>
              </a:rPr>
              <a:t>的误差是</a:t>
            </a:r>
            <a:r>
              <a:rPr lang="en-US" altLang="zh-CN" sz="1600" dirty="0">
                <a:solidFill>
                  <a:srgbClr val="121212"/>
                </a:solidFill>
                <a:latin typeface="-apple-system"/>
              </a:rPr>
              <a:t>0.8</a:t>
            </a:r>
            <a:r>
              <a:rPr lang="zh-CN" altLang="en-US" sz="1600" dirty="0">
                <a:solidFill>
                  <a:srgbClr val="121212"/>
                </a:solidFill>
                <a:latin typeface="-apple-system"/>
              </a:rPr>
              <a:t>；</a:t>
            </a:r>
            <a:endParaRPr lang="en-US" altLang="zh-CN" sz="1600" dirty="0">
              <a:solidFill>
                <a:srgbClr val="121212"/>
              </a:solidFill>
              <a:latin typeface="-apple-system"/>
            </a:endParaRPr>
          </a:p>
          <a:p>
            <a:pPr algn="just">
              <a:lnSpc>
                <a:spcPct val="150000"/>
              </a:lnSpc>
            </a:pPr>
            <a:r>
              <a:rPr lang="en-US" altLang="zh-CN" sz="1600" dirty="0">
                <a:solidFill>
                  <a:srgbClr val="121212"/>
                </a:solidFill>
                <a:latin typeface="-apple-system"/>
              </a:rPr>
              <a:t>5.0.8</a:t>
            </a:r>
            <a:r>
              <a:rPr lang="zh-CN" altLang="en-US" sz="1600" dirty="0">
                <a:solidFill>
                  <a:srgbClr val="121212"/>
                </a:solidFill>
                <a:latin typeface="-apple-system"/>
              </a:rPr>
              <a:t>的误差经过反向传播去更新权值</a:t>
            </a:r>
            <a:r>
              <a:rPr lang="en-US" altLang="zh-CN" sz="1600" dirty="0">
                <a:solidFill>
                  <a:srgbClr val="121212"/>
                </a:solidFill>
                <a:latin typeface="-apple-system"/>
              </a:rPr>
              <a:t>w</a:t>
            </a:r>
            <a:r>
              <a:rPr lang="zh-CN" altLang="en-US" sz="1600" dirty="0">
                <a:solidFill>
                  <a:srgbClr val="121212"/>
                </a:solidFill>
                <a:latin typeface="-apple-system"/>
              </a:rPr>
              <a:t>，假如这次更新为</a:t>
            </a:r>
            <a:r>
              <a:rPr lang="en-US" altLang="zh-CN" sz="1600" dirty="0">
                <a:solidFill>
                  <a:srgbClr val="121212"/>
                </a:solidFill>
                <a:latin typeface="-apple-system"/>
              </a:rPr>
              <a:t>w=0.2</a:t>
            </a:r>
            <a:r>
              <a:rPr lang="zh-CN" altLang="en-US" sz="1600" dirty="0">
                <a:solidFill>
                  <a:srgbClr val="121212"/>
                </a:solidFill>
                <a:latin typeface="-apple-system"/>
              </a:rPr>
              <a:t>，输出为</a:t>
            </a:r>
            <a:r>
              <a:rPr lang="en-US" altLang="zh-CN" sz="1600" dirty="0">
                <a:solidFill>
                  <a:srgbClr val="121212"/>
                </a:solidFill>
                <a:latin typeface="-apple-system"/>
              </a:rPr>
              <a:t>0.4</a:t>
            </a:r>
            <a:r>
              <a:rPr lang="zh-CN" altLang="en-US" sz="1600" dirty="0">
                <a:solidFill>
                  <a:srgbClr val="121212"/>
                </a:solidFill>
                <a:latin typeface="-apple-system"/>
              </a:rPr>
              <a:t>，与目标值的误差为</a:t>
            </a:r>
            <a:r>
              <a:rPr lang="en-US" altLang="zh-CN" sz="1600" dirty="0">
                <a:solidFill>
                  <a:srgbClr val="121212"/>
                </a:solidFill>
                <a:latin typeface="-apple-system"/>
              </a:rPr>
              <a:t>0.6</a:t>
            </a:r>
            <a:r>
              <a:rPr lang="zh-CN" altLang="en-US" sz="1600" dirty="0">
                <a:solidFill>
                  <a:srgbClr val="121212"/>
                </a:solidFill>
                <a:latin typeface="-apple-system"/>
              </a:rPr>
              <a:t>；</a:t>
            </a:r>
            <a:endParaRPr lang="en-US" altLang="zh-CN" sz="1600" dirty="0">
              <a:solidFill>
                <a:srgbClr val="121212"/>
              </a:solidFill>
              <a:latin typeface="-apple-system"/>
            </a:endParaRPr>
          </a:p>
          <a:p>
            <a:pPr algn="just">
              <a:lnSpc>
                <a:spcPct val="150000"/>
              </a:lnSpc>
            </a:pPr>
            <a:r>
              <a:rPr lang="en-US" altLang="zh-CN" sz="1600" dirty="0">
                <a:solidFill>
                  <a:srgbClr val="121212"/>
                </a:solidFill>
                <a:latin typeface="-apple-system"/>
              </a:rPr>
              <a:t>5.</a:t>
            </a:r>
            <a:r>
              <a:rPr lang="zh-CN" altLang="en-US" sz="1600" dirty="0">
                <a:solidFill>
                  <a:srgbClr val="121212"/>
                </a:solidFill>
                <a:latin typeface="-apple-system"/>
              </a:rPr>
              <a:t>可能经过十次或二十次反向传播，</a:t>
            </a:r>
            <a:r>
              <a:rPr lang="en-US" altLang="zh-CN" sz="1600" dirty="0">
                <a:solidFill>
                  <a:srgbClr val="121212"/>
                </a:solidFill>
                <a:latin typeface="-apple-system"/>
              </a:rPr>
              <a:t>w</a:t>
            </a:r>
            <a:r>
              <a:rPr lang="zh-CN" altLang="en-US" sz="1600" dirty="0">
                <a:solidFill>
                  <a:srgbClr val="121212"/>
                </a:solidFill>
                <a:latin typeface="-apple-system"/>
              </a:rPr>
              <a:t>终于等到我们想要的</a:t>
            </a:r>
            <a:r>
              <a:rPr lang="en-US" altLang="zh-CN" sz="1600" dirty="0">
                <a:solidFill>
                  <a:srgbClr val="121212"/>
                </a:solidFill>
                <a:latin typeface="-apple-system"/>
              </a:rPr>
              <a:t>0.5</a:t>
            </a:r>
            <a:r>
              <a:rPr lang="zh-CN" altLang="en-US" sz="1600" dirty="0">
                <a:solidFill>
                  <a:srgbClr val="121212"/>
                </a:solidFill>
                <a:latin typeface="-apple-system"/>
              </a:rPr>
              <a:t>；</a:t>
            </a: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210007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1868845"/>
          </a:xfrm>
          <a:prstGeom prst="rect">
            <a:avLst/>
          </a:prstGeom>
          <a:noFill/>
        </p:spPr>
        <p:txBody>
          <a:bodyPr wrap="square" rtlCol="0">
            <a:spAutoFit/>
          </a:bodyPr>
          <a:lstStyle/>
          <a:p>
            <a:pPr>
              <a:lnSpc>
                <a:spcPct val="150000"/>
              </a:lnSpc>
            </a:pPr>
            <a:r>
              <a:rPr lang="en-US" altLang="zh-CN" sz="1600" b="1" dirty="0">
                <a:solidFill>
                  <a:srgbClr val="121212"/>
                </a:solidFill>
                <a:latin typeface="-apple-system"/>
              </a:rPr>
              <a:t>10.1</a:t>
            </a:r>
            <a:r>
              <a:rPr lang="zh-CN" altLang="en-US" sz="1600" b="1" dirty="0">
                <a:solidFill>
                  <a:srgbClr val="121212"/>
                </a:solidFill>
                <a:latin typeface="-apple-system"/>
              </a:rPr>
              <a:t>什么是微调？</a:t>
            </a:r>
            <a:endParaRPr lang="en-US" altLang="zh-CN" sz="1600" b="1" dirty="0">
              <a:solidFill>
                <a:srgbClr val="121212"/>
              </a:solidFill>
              <a:latin typeface="-apple-system"/>
            </a:endParaRPr>
          </a:p>
          <a:p>
            <a:pPr algn="just">
              <a:lnSpc>
                <a:spcPct val="200000"/>
              </a:lnSpc>
            </a:pPr>
            <a:r>
              <a:rPr lang="en-US" altLang="zh-CN" sz="1600" dirty="0">
                <a:solidFill>
                  <a:srgbClr val="121212"/>
                </a:solidFill>
                <a:latin typeface="-apple-system"/>
              </a:rPr>
              <a:t>7.</a:t>
            </a:r>
            <a:r>
              <a:rPr lang="zh-CN" altLang="en-US" sz="1600" dirty="0">
                <a:solidFill>
                  <a:srgbClr val="121212"/>
                </a:solidFill>
                <a:latin typeface="-apple-system"/>
              </a:rPr>
              <a:t>如果在更新模型最开始有人告诉你，</a:t>
            </a:r>
            <a:r>
              <a:rPr lang="en-US" altLang="zh-CN" sz="1600" dirty="0">
                <a:solidFill>
                  <a:srgbClr val="121212"/>
                </a:solidFill>
                <a:latin typeface="-apple-system"/>
              </a:rPr>
              <a:t>w</a:t>
            </a:r>
            <a:r>
              <a:rPr lang="zh-CN" altLang="en-US" sz="1600" dirty="0">
                <a:solidFill>
                  <a:srgbClr val="121212"/>
                </a:solidFill>
                <a:latin typeface="-apple-system"/>
              </a:rPr>
              <a:t>的值应该在</a:t>
            </a:r>
            <a:r>
              <a:rPr lang="en-US" altLang="zh-CN" sz="1600" dirty="0">
                <a:solidFill>
                  <a:srgbClr val="121212"/>
                </a:solidFill>
                <a:latin typeface="-apple-system"/>
              </a:rPr>
              <a:t>0.47</a:t>
            </a:r>
            <a:r>
              <a:rPr lang="zh-CN" altLang="en-US" sz="1600" dirty="0">
                <a:solidFill>
                  <a:srgbClr val="121212"/>
                </a:solidFill>
                <a:latin typeface="-apple-system"/>
              </a:rPr>
              <a:t>附近：</a:t>
            </a:r>
            <a:r>
              <a:rPr lang="en-US" altLang="zh-CN" sz="1600" dirty="0">
                <a:solidFill>
                  <a:srgbClr val="121212"/>
                </a:solidFill>
                <a:latin typeface="-apple-system"/>
              </a:rPr>
              <a:t>y=0.47*x</a:t>
            </a:r>
            <a:r>
              <a:rPr lang="zh-CN" altLang="en-US" sz="1600" dirty="0">
                <a:solidFill>
                  <a:srgbClr val="121212"/>
                </a:solidFill>
                <a:latin typeface="-apple-system"/>
              </a:rPr>
              <a:t>；</a:t>
            </a:r>
            <a:endParaRPr lang="en-US" altLang="zh-CN" sz="1600" dirty="0">
              <a:solidFill>
                <a:srgbClr val="121212"/>
              </a:solidFill>
              <a:latin typeface="-apple-system"/>
            </a:endParaRPr>
          </a:p>
          <a:p>
            <a:pPr algn="just">
              <a:lnSpc>
                <a:spcPct val="200000"/>
              </a:lnSpc>
            </a:pPr>
            <a:r>
              <a:rPr lang="en-US" altLang="zh-CN" sz="1600" dirty="0">
                <a:solidFill>
                  <a:srgbClr val="121212"/>
                </a:solidFill>
                <a:latin typeface="-apple-system"/>
              </a:rPr>
              <a:t>8.</a:t>
            </a:r>
            <a:r>
              <a:rPr lang="zh-CN" altLang="en-US" sz="1600" dirty="0">
                <a:solidFill>
                  <a:srgbClr val="121212"/>
                </a:solidFill>
                <a:latin typeface="-apple-system"/>
              </a:rPr>
              <a:t>那么从最开始训练，你的目标值的误差就只有</a:t>
            </a:r>
            <a:r>
              <a:rPr lang="en-US" altLang="zh-CN" sz="1600" dirty="0">
                <a:solidFill>
                  <a:srgbClr val="121212"/>
                </a:solidFill>
                <a:latin typeface="-apple-system"/>
              </a:rPr>
              <a:t>0.06</a:t>
            </a:r>
            <a:r>
              <a:rPr lang="zh-CN" altLang="en-US" sz="1600" dirty="0">
                <a:solidFill>
                  <a:srgbClr val="121212"/>
                </a:solidFill>
                <a:latin typeface="-apple-system"/>
              </a:rPr>
              <a:t>了，那么可能只需要一步两步就能把</a:t>
            </a:r>
            <a:r>
              <a:rPr lang="en-US" altLang="zh-CN" sz="1600" dirty="0">
                <a:solidFill>
                  <a:srgbClr val="121212"/>
                </a:solidFill>
                <a:latin typeface="-apple-system"/>
              </a:rPr>
              <a:t>w</a:t>
            </a:r>
            <a:r>
              <a:rPr lang="zh-CN" altLang="en-US" sz="1600" dirty="0">
                <a:solidFill>
                  <a:srgbClr val="121212"/>
                </a:solidFill>
                <a:latin typeface="-apple-system"/>
              </a:rPr>
              <a:t>训练到</a:t>
            </a:r>
            <a:r>
              <a:rPr lang="en-US" altLang="zh-CN" sz="1600" dirty="0">
                <a:solidFill>
                  <a:srgbClr val="121212"/>
                </a:solidFill>
                <a:latin typeface="-apple-system"/>
              </a:rPr>
              <a:t>0.5</a:t>
            </a:r>
            <a:r>
              <a:rPr lang="zh-CN" altLang="en-US" sz="1600" dirty="0">
                <a:solidFill>
                  <a:srgbClr val="121212"/>
                </a:solidFill>
                <a:latin typeface="-apple-system"/>
              </a:rPr>
              <a:t>。</a:t>
            </a: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51F2771-B2FF-CD99-5997-58FB3F38A15B}"/>
              </a:ext>
            </a:extLst>
          </p:cNvPr>
          <p:cNvSpPr txBox="1"/>
          <p:nvPr/>
        </p:nvSpPr>
        <p:spPr>
          <a:xfrm>
            <a:off x="501585" y="3028950"/>
            <a:ext cx="8213790" cy="1137106"/>
          </a:xfrm>
          <a:prstGeom prst="rect">
            <a:avLst/>
          </a:prstGeom>
          <a:noFill/>
        </p:spPr>
        <p:txBody>
          <a:bodyPr wrap="square" rtlCol="0">
            <a:spAutoFit/>
          </a:bodyPr>
          <a:lstStyle/>
          <a:p>
            <a:pPr algn="just">
              <a:lnSpc>
                <a:spcPct val="130000"/>
              </a:lnSpc>
            </a:pPr>
            <a:r>
              <a:rPr lang="zh-CN" altLang="en-US" sz="1800" dirty="0">
                <a:latin typeface="Arial" panose="020B0604020202020204" pitchFamily="34" charset="0"/>
                <a:ea typeface="微软雅黑" panose="020B0503020204020204" pitchFamily="34" charset="-122"/>
              </a:rPr>
              <a:t>总结：第七步就是相当于给我们一个预训练模型（</a:t>
            </a:r>
            <a:r>
              <a:rPr lang="en-US" altLang="zh-CN" sz="1800" dirty="0">
                <a:latin typeface="Arial" panose="020B0604020202020204" pitchFamily="34" charset="0"/>
                <a:ea typeface="微软雅黑" panose="020B0503020204020204" pitchFamily="34" charset="-122"/>
              </a:rPr>
              <a:t>pre-trained model</a:t>
            </a:r>
            <a:r>
              <a:rPr lang="zh-CN" altLang="en-US" sz="1800" dirty="0">
                <a:latin typeface="Arial" panose="020B0604020202020204" pitchFamily="34" charset="0"/>
                <a:ea typeface="微软雅黑" panose="020B0503020204020204" pitchFamily="34" charset="-122"/>
              </a:rPr>
              <a:t>），第八步就是基于这个模型微调。相当于我们从头开始训练，</a:t>
            </a:r>
            <a:r>
              <a:rPr lang="zh-CN" altLang="en-US" sz="1800" dirty="0">
                <a:solidFill>
                  <a:srgbClr val="FF0000"/>
                </a:solidFill>
                <a:latin typeface="Arial" panose="020B0604020202020204" pitchFamily="34" charset="0"/>
                <a:ea typeface="微软雅黑" panose="020B0503020204020204" pitchFamily="34" charset="-122"/>
              </a:rPr>
              <a:t>微调为我们省去了大量计算计算资源和计算时间，提高了计算效率，甚至提高准确率</a:t>
            </a:r>
            <a:r>
              <a:rPr lang="zh-CN" altLang="en-US" sz="1800" dirty="0">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31119531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930948"/>
          </a:xfrm>
          <a:prstGeom prst="rect">
            <a:avLst/>
          </a:prstGeom>
          <a:noFill/>
        </p:spPr>
        <p:txBody>
          <a:bodyPr wrap="square" rtlCol="0">
            <a:spAutoFit/>
          </a:bodyPr>
          <a:lstStyle/>
          <a:p>
            <a:pPr>
              <a:lnSpc>
                <a:spcPct val="150000"/>
              </a:lnSpc>
            </a:pPr>
            <a:r>
              <a:rPr lang="en-US" altLang="zh-CN" sz="1800" b="1" dirty="0">
                <a:solidFill>
                  <a:srgbClr val="121212"/>
                </a:solidFill>
                <a:latin typeface="-apple-system"/>
              </a:rPr>
              <a:t>10.2</a:t>
            </a:r>
            <a:r>
              <a:rPr lang="zh-CN" altLang="en-US" sz="1800" b="1" dirty="0">
                <a:solidFill>
                  <a:srgbClr val="121212"/>
                </a:solidFill>
                <a:latin typeface="-apple-system"/>
              </a:rPr>
              <a:t>为什么要进行微调？</a:t>
            </a:r>
            <a:endParaRPr lang="en-US" altLang="zh-CN" sz="1800" b="1" dirty="0">
              <a:solidFill>
                <a:srgbClr val="121212"/>
              </a:solidFill>
              <a:latin typeface="-apple-system"/>
            </a:endParaRPr>
          </a:p>
          <a:p>
            <a:pPr>
              <a:lnSpc>
                <a:spcPct val="200000"/>
              </a:lnSpc>
            </a:pPr>
            <a:r>
              <a:rPr lang="zh-CN" altLang="en-US" sz="1600" dirty="0">
                <a:solidFill>
                  <a:srgbClr val="121212"/>
                </a:solidFill>
                <a:latin typeface="-apple-system"/>
              </a:rPr>
              <a:t>普通预训练模型的特点是：</a:t>
            </a:r>
            <a:endParaRPr lang="en-US" altLang="zh-CN" sz="1600" dirty="0">
              <a:solidFill>
                <a:srgbClr val="121212"/>
              </a:solidFill>
              <a:latin typeface="-apple-system"/>
            </a:endParaRPr>
          </a:p>
          <a:p>
            <a:pPr>
              <a:lnSpc>
                <a:spcPct val="200000"/>
              </a:lnSpc>
            </a:pPr>
            <a:r>
              <a:rPr lang="zh-CN" altLang="en-US" sz="1600" dirty="0">
                <a:solidFill>
                  <a:srgbClr val="121212"/>
                </a:solidFill>
                <a:latin typeface="-apple-system"/>
              </a:rPr>
              <a:t>用了大型数据集做训练，已经具备了</a:t>
            </a:r>
            <a:r>
              <a:rPr lang="zh-CN" altLang="en-US" sz="1600" dirty="0">
                <a:solidFill>
                  <a:srgbClr val="FF0000"/>
                </a:solidFill>
                <a:latin typeface="-apple-system"/>
              </a:rPr>
              <a:t>提取浅层基础特征和深层抽象特征</a:t>
            </a:r>
            <a:r>
              <a:rPr lang="zh-CN" altLang="en-US" sz="1600" dirty="0">
                <a:solidFill>
                  <a:srgbClr val="121212"/>
                </a:solidFill>
                <a:latin typeface="-apple-system"/>
              </a:rPr>
              <a:t>的能力。</a:t>
            </a:r>
            <a:endParaRPr lang="en-US" altLang="zh-CN" sz="1600" dirty="0">
              <a:solidFill>
                <a:srgbClr val="121212"/>
              </a:solidFill>
              <a:latin typeface="-apple-system"/>
            </a:endParaRPr>
          </a:p>
          <a:p>
            <a:pPr>
              <a:lnSpc>
                <a:spcPct val="200000"/>
              </a:lnSpc>
            </a:pPr>
            <a:r>
              <a:rPr lang="zh-CN" altLang="en-US" sz="1600" b="1" dirty="0">
                <a:solidFill>
                  <a:srgbClr val="121212"/>
                </a:solidFill>
                <a:latin typeface="-apple-system"/>
              </a:rPr>
              <a:t>不做微调：</a:t>
            </a:r>
            <a:endParaRPr lang="en-US" altLang="zh-CN" sz="1600" b="1" dirty="0">
              <a:solidFill>
                <a:srgbClr val="121212"/>
              </a:solidFill>
              <a:latin typeface="-apple-system"/>
            </a:endParaRPr>
          </a:p>
          <a:p>
            <a:pPr>
              <a:lnSpc>
                <a:spcPct val="200000"/>
              </a:lnSpc>
            </a:pPr>
            <a:r>
              <a:rPr lang="en-US" altLang="zh-CN" sz="1600" dirty="0">
                <a:solidFill>
                  <a:srgbClr val="121212"/>
                </a:solidFill>
                <a:latin typeface="-apple-system"/>
              </a:rPr>
              <a:t>1</a:t>
            </a:r>
            <a:r>
              <a:rPr lang="zh-CN" altLang="en-US" sz="1600" dirty="0">
                <a:solidFill>
                  <a:srgbClr val="121212"/>
                </a:solidFill>
                <a:latin typeface="-apple-system"/>
              </a:rPr>
              <a:t>）从头开始训练，需要大量的数据、计算时间和计算资源；</a:t>
            </a:r>
            <a:endParaRPr lang="en-US" altLang="zh-CN" sz="1600" dirty="0">
              <a:solidFill>
                <a:srgbClr val="121212"/>
              </a:solidFill>
              <a:latin typeface="-apple-system"/>
            </a:endParaRPr>
          </a:p>
          <a:p>
            <a:pPr>
              <a:lnSpc>
                <a:spcPct val="200000"/>
              </a:lnSpc>
            </a:pPr>
            <a:r>
              <a:rPr lang="en-US" altLang="zh-CN" sz="1600" dirty="0">
                <a:solidFill>
                  <a:srgbClr val="121212"/>
                </a:solidFill>
                <a:latin typeface="-apple-system"/>
              </a:rPr>
              <a:t>2</a:t>
            </a:r>
            <a:r>
              <a:rPr lang="zh-CN" altLang="en-US" sz="1600" dirty="0">
                <a:solidFill>
                  <a:srgbClr val="121212"/>
                </a:solidFill>
                <a:latin typeface="-apple-system"/>
              </a:rPr>
              <a:t>）存在模型不收敛，参数不够优化、准确率低、模型泛化能力低，容易过拟合等风险。</a:t>
            </a:r>
            <a:endParaRPr lang="en-US" altLang="zh-CN" sz="1600" dirty="0">
              <a:solidFill>
                <a:srgbClr val="121212"/>
              </a:solidFill>
              <a:latin typeface="-apple-system"/>
            </a:endParaRPr>
          </a:p>
          <a:p>
            <a:pPr>
              <a:lnSpc>
                <a:spcPct val="200000"/>
              </a:lnSpc>
            </a:pPr>
            <a:r>
              <a:rPr lang="zh-CN" altLang="en-US" sz="1600" b="1" dirty="0">
                <a:solidFill>
                  <a:srgbClr val="121212"/>
                </a:solidFill>
                <a:latin typeface="-apple-system"/>
              </a:rPr>
              <a:t>使用微调：</a:t>
            </a:r>
            <a:endParaRPr lang="en-US" altLang="zh-CN" sz="1600" b="1" dirty="0">
              <a:solidFill>
                <a:srgbClr val="121212"/>
              </a:solidFill>
              <a:latin typeface="-apple-system"/>
            </a:endParaRPr>
          </a:p>
          <a:p>
            <a:pPr>
              <a:lnSpc>
                <a:spcPct val="200000"/>
              </a:lnSpc>
            </a:pPr>
            <a:r>
              <a:rPr lang="zh-CN" altLang="en-US" sz="1600" dirty="0">
                <a:solidFill>
                  <a:srgbClr val="121212"/>
                </a:solidFill>
                <a:latin typeface="-apple-system"/>
              </a:rPr>
              <a:t>有效避免了上述可能存在的问题。</a:t>
            </a: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42498333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438505"/>
          </a:xfrm>
          <a:prstGeom prst="rect">
            <a:avLst/>
          </a:prstGeom>
          <a:noFill/>
        </p:spPr>
        <p:txBody>
          <a:bodyPr wrap="square" rtlCol="0">
            <a:spAutoFit/>
          </a:bodyPr>
          <a:lstStyle/>
          <a:p>
            <a:pPr>
              <a:lnSpc>
                <a:spcPct val="150000"/>
              </a:lnSpc>
            </a:pPr>
            <a:r>
              <a:rPr lang="zh-CN" altLang="en-US" sz="2000" b="1" dirty="0">
                <a:solidFill>
                  <a:srgbClr val="121212"/>
                </a:solidFill>
                <a:latin typeface="-apple-system"/>
              </a:rPr>
              <a:t>十一、边界框回归</a:t>
            </a:r>
            <a:endParaRPr lang="en-US" altLang="zh-CN" sz="2000" b="1" dirty="0">
              <a:solidFill>
                <a:srgbClr val="121212"/>
              </a:solidFill>
              <a:latin typeface="-apple-system"/>
            </a:endParaRPr>
          </a:p>
          <a:p>
            <a:pPr algn="just">
              <a:lnSpc>
                <a:spcPct val="200000"/>
              </a:lnSpc>
            </a:pPr>
            <a:r>
              <a:rPr lang="zh-CN" altLang="en-US" sz="1600" b="0" i="0" dirty="0">
                <a:solidFill>
                  <a:srgbClr val="000000"/>
                </a:solidFill>
                <a:effectLst/>
                <a:latin typeface="Helvetica Neue"/>
              </a:rPr>
              <a:t>相比传统的图像分类，目标检测</a:t>
            </a:r>
            <a:r>
              <a:rPr lang="zh-CN" altLang="en-US" sz="1600" b="0" i="0" dirty="0">
                <a:solidFill>
                  <a:srgbClr val="FF0000"/>
                </a:solidFill>
                <a:effectLst/>
                <a:latin typeface="Helvetica Neue"/>
              </a:rPr>
              <a:t>不仅要实现目标的分类，而且还要解决目标的定位问题，即获取目标在原始图像中的位置信息。</a:t>
            </a:r>
            <a:endParaRPr lang="en-US" altLang="zh-CN" sz="1600" b="0" i="0" dirty="0">
              <a:solidFill>
                <a:srgbClr val="FF0000"/>
              </a:solidFill>
              <a:effectLst/>
              <a:latin typeface="Helvetica Neue"/>
            </a:endParaRPr>
          </a:p>
          <a:p>
            <a:pPr algn="just">
              <a:lnSpc>
                <a:spcPct val="200000"/>
              </a:lnSpc>
            </a:pPr>
            <a:r>
              <a:rPr lang="zh-CN" altLang="en-US" sz="1600" b="0" i="0" dirty="0">
                <a:solidFill>
                  <a:srgbClr val="000000"/>
                </a:solidFill>
                <a:effectLst/>
                <a:latin typeface="Helvetica Neue"/>
              </a:rPr>
              <a:t>在不管是最初版本的</a:t>
            </a:r>
            <a:r>
              <a:rPr lang="en-US" altLang="zh-CN" sz="1600" b="0" i="0" dirty="0">
                <a:solidFill>
                  <a:srgbClr val="000000"/>
                </a:solidFill>
                <a:effectLst/>
                <a:latin typeface="Helvetica Neue"/>
              </a:rPr>
              <a:t>R-CNN</a:t>
            </a:r>
            <a:r>
              <a:rPr lang="zh-CN" altLang="en-US" sz="1600" b="0" i="0" dirty="0">
                <a:solidFill>
                  <a:srgbClr val="000000"/>
                </a:solidFill>
                <a:effectLst/>
                <a:latin typeface="Helvetica Neue"/>
              </a:rPr>
              <a:t>，还之后的改进版本</a:t>
            </a:r>
            <a:r>
              <a:rPr lang="en-US" altLang="zh-CN" sz="1600" b="0" i="0" dirty="0">
                <a:solidFill>
                  <a:srgbClr val="000000"/>
                </a:solidFill>
                <a:effectLst/>
                <a:latin typeface="Helvetica Neue"/>
              </a:rPr>
              <a:t>——Fast R-CNN</a:t>
            </a:r>
            <a:r>
              <a:rPr lang="zh-CN" altLang="en-US" sz="1600" b="0" i="0" dirty="0">
                <a:solidFill>
                  <a:srgbClr val="000000"/>
                </a:solidFill>
                <a:effectLst/>
                <a:latin typeface="Helvetica Neue"/>
              </a:rPr>
              <a:t>和</a:t>
            </a:r>
            <a:r>
              <a:rPr lang="en-US" altLang="zh-CN" sz="1600" b="0" i="0" dirty="0">
                <a:solidFill>
                  <a:srgbClr val="000000"/>
                </a:solidFill>
                <a:effectLst/>
                <a:latin typeface="Helvetica Neue"/>
              </a:rPr>
              <a:t>Faster R-CNN</a:t>
            </a:r>
            <a:r>
              <a:rPr lang="zh-CN" altLang="en-US" sz="1600" b="0" i="0" dirty="0">
                <a:solidFill>
                  <a:srgbClr val="000000"/>
                </a:solidFill>
                <a:effectLst/>
                <a:latin typeface="Helvetica Neue"/>
              </a:rPr>
              <a:t>都需要利用边界框回归来预测（矫正）物体的目标检测框，以提高最终的检测精度。因此掌握边界框回归（</a:t>
            </a:r>
            <a:r>
              <a:rPr lang="en-US" altLang="zh-CN" sz="1600" b="0" i="0" dirty="0">
                <a:solidFill>
                  <a:srgbClr val="000000"/>
                </a:solidFill>
                <a:effectLst/>
                <a:latin typeface="Helvetica Neue"/>
              </a:rPr>
              <a:t>Bounding-Box Regression</a:t>
            </a:r>
            <a:r>
              <a:rPr lang="zh-CN" altLang="en-US" sz="1600" b="0" i="0" dirty="0">
                <a:solidFill>
                  <a:srgbClr val="000000"/>
                </a:solidFill>
                <a:effectLst/>
                <a:latin typeface="Helvetica Neue"/>
              </a:rPr>
              <a:t>）是极其重要的，这是熟练使用</a:t>
            </a:r>
            <a:r>
              <a:rPr lang="en-US" altLang="zh-CN" sz="1600" b="0" i="0" dirty="0">
                <a:solidFill>
                  <a:srgbClr val="000000"/>
                </a:solidFill>
                <a:effectLst/>
                <a:latin typeface="Helvetica Neue"/>
              </a:rPr>
              <a:t>R-CNN</a:t>
            </a:r>
            <a:r>
              <a:rPr lang="zh-CN" altLang="en-US" sz="1600" b="0" i="0" dirty="0">
                <a:solidFill>
                  <a:srgbClr val="000000"/>
                </a:solidFill>
                <a:effectLst/>
                <a:latin typeface="Helvetica Neue"/>
              </a:rPr>
              <a:t>系列模型的关键一步，也是代码实现中比较重要的一个模块。</a:t>
            </a: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68589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2268506"/>
          </a:xfrm>
          <a:prstGeom prst="rect">
            <a:avLst/>
          </a:prstGeom>
          <a:noFill/>
        </p:spPr>
        <p:txBody>
          <a:bodyPr wrap="square" rtlCol="0">
            <a:spAutoFit/>
          </a:bodyPr>
          <a:lstStyle/>
          <a:p>
            <a:pPr>
              <a:lnSpc>
                <a:spcPct val="150000"/>
              </a:lnSpc>
            </a:pPr>
            <a:r>
              <a:rPr lang="en-US" altLang="zh-CN" sz="1600" b="1" dirty="0">
                <a:solidFill>
                  <a:srgbClr val="121212"/>
                </a:solidFill>
                <a:latin typeface="-apple-system"/>
              </a:rPr>
              <a:t>11.1</a:t>
            </a:r>
            <a:r>
              <a:rPr lang="zh-CN" altLang="en-US" sz="1600" b="1" i="0" dirty="0">
                <a:solidFill>
                  <a:srgbClr val="000000"/>
                </a:solidFill>
                <a:effectLst/>
                <a:latin typeface="Helvetica Neue"/>
              </a:rPr>
              <a:t>为什么要做</a:t>
            </a:r>
            <a:r>
              <a:rPr lang="en-US" altLang="zh-CN" sz="1600" b="1" i="0" dirty="0">
                <a:solidFill>
                  <a:srgbClr val="000000"/>
                </a:solidFill>
                <a:effectLst/>
                <a:latin typeface="Helvetica Neue"/>
              </a:rPr>
              <a:t>Bounding-box regression</a:t>
            </a:r>
            <a:r>
              <a:rPr lang="zh-CN" altLang="en-US" sz="1600" b="1" i="0" dirty="0">
                <a:solidFill>
                  <a:srgbClr val="000000"/>
                </a:solidFill>
                <a:effectLst/>
                <a:latin typeface="Helvetica Neue"/>
              </a:rPr>
              <a:t>？</a:t>
            </a:r>
            <a:endParaRPr lang="en-US" altLang="zh-CN" sz="1600" b="1" i="0" dirty="0">
              <a:solidFill>
                <a:srgbClr val="000000"/>
              </a:solidFill>
              <a:effectLst/>
              <a:latin typeface="Helvetica Neue"/>
            </a:endParaRPr>
          </a:p>
          <a:p>
            <a:pPr algn="just">
              <a:lnSpc>
                <a:spcPct val="150000"/>
              </a:lnSpc>
            </a:pPr>
            <a:r>
              <a:rPr lang="zh-CN" altLang="en-US" sz="1600" b="0" i="0" dirty="0">
                <a:solidFill>
                  <a:srgbClr val="000000"/>
                </a:solidFill>
                <a:effectLst/>
                <a:latin typeface="Helvetica Neue"/>
              </a:rPr>
              <a:t>绿色的框为飞机的</a:t>
            </a:r>
            <a:r>
              <a:rPr lang="en-US" altLang="zh-CN" sz="1600" b="0" i="0" dirty="0">
                <a:solidFill>
                  <a:srgbClr val="000000"/>
                </a:solidFill>
                <a:effectLst/>
                <a:latin typeface="Helvetica Neue"/>
              </a:rPr>
              <a:t>Ground Truth</a:t>
            </a:r>
            <a:r>
              <a:rPr lang="zh-CN" altLang="en-US" sz="1600" b="0" i="0" dirty="0">
                <a:solidFill>
                  <a:srgbClr val="000000"/>
                </a:solidFill>
                <a:effectLst/>
                <a:latin typeface="Helvetica Neue"/>
              </a:rPr>
              <a:t>，红色的框是</a:t>
            </a:r>
            <a:r>
              <a:rPr lang="en-US" altLang="zh-CN" sz="1600" b="0" i="0" dirty="0">
                <a:solidFill>
                  <a:srgbClr val="000000"/>
                </a:solidFill>
                <a:effectLst/>
                <a:latin typeface="Helvetica Neue"/>
              </a:rPr>
              <a:t>Selective Search</a:t>
            </a:r>
            <a:r>
              <a:rPr lang="zh-CN" altLang="en-US" sz="1600" b="0" i="0" dirty="0">
                <a:solidFill>
                  <a:srgbClr val="000000"/>
                </a:solidFill>
                <a:effectLst/>
                <a:latin typeface="Helvetica Neue"/>
              </a:rPr>
              <a:t>提取的</a:t>
            </a:r>
            <a:r>
              <a:rPr lang="en-US" altLang="zh-CN" sz="1600" b="0" i="0" dirty="0">
                <a:solidFill>
                  <a:srgbClr val="000000"/>
                </a:solidFill>
                <a:effectLst/>
                <a:latin typeface="Helvetica Neue"/>
              </a:rPr>
              <a:t>Region Proposal</a:t>
            </a:r>
            <a:r>
              <a:rPr lang="zh-CN" altLang="en-US" sz="1600" b="0" i="0" dirty="0">
                <a:solidFill>
                  <a:srgbClr val="000000"/>
                </a:solidFill>
                <a:effectLst/>
                <a:latin typeface="Helvetica Neue"/>
              </a:rPr>
              <a:t>。那么即便红色的框被分类器识别为飞机，但是由于红色的框定位不准（</a:t>
            </a:r>
            <a:r>
              <a:rPr lang="en-US" altLang="zh-CN" sz="1600" b="0" i="0" dirty="0" err="1">
                <a:solidFill>
                  <a:srgbClr val="000000"/>
                </a:solidFill>
                <a:effectLst/>
                <a:latin typeface="Helvetica Neue"/>
              </a:rPr>
              <a:t>IoU</a:t>
            </a:r>
            <a:r>
              <a:rPr lang="en-US" altLang="zh-CN" sz="1600" b="0" i="0" dirty="0">
                <a:solidFill>
                  <a:srgbClr val="000000"/>
                </a:solidFill>
                <a:effectLst/>
                <a:latin typeface="Helvetica Neue"/>
              </a:rPr>
              <a:t>&lt;0.5</a:t>
            </a:r>
            <a:r>
              <a:rPr lang="zh-CN" altLang="en-US" sz="1600" b="0" i="0" dirty="0">
                <a:solidFill>
                  <a:srgbClr val="000000"/>
                </a:solidFill>
                <a:effectLst/>
                <a:latin typeface="Helvetica Neue"/>
              </a:rPr>
              <a:t>），那么这张图相当于没有正确的检测出飞机。如果我们能对红色的框进行</a:t>
            </a:r>
            <a:r>
              <a:rPr lang="zh-CN" altLang="en-US" sz="1600" b="0" i="0" dirty="0">
                <a:solidFill>
                  <a:srgbClr val="FF0000"/>
                </a:solidFill>
                <a:effectLst/>
                <a:latin typeface="Helvetica Neue"/>
              </a:rPr>
              <a:t>微调</a:t>
            </a:r>
            <a:r>
              <a:rPr lang="zh-CN" altLang="en-US" sz="1600" b="0" i="0" dirty="0">
                <a:solidFill>
                  <a:srgbClr val="000000"/>
                </a:solidFill>
                <a:effectLst/>
                <a:latin typeface="Helvetica Neue"/>
              </a:rPr>
              <a:t>，使得经过</a:t>
            </a:r>
            <a:r>
              <a:rPr lang="zh-CN" altLang="en-US" sz="1600" b="0" i="0" dirty="0">
                <a:solidFill>
                  <a:srgbClr val="FF0000"/>
                </a:solidFill>
                <a:effectLst/>
                <a:latin typeface="Helvetica Neue"/>
              </a:rPr>
              <a:t>微调</a:t>
            </a:r>
            <a:r>
              <a:rPr lang="zh-CN" altLang="en-US" sz="1600" b="0" i="0" dirty="0">
                <a:solidFill>
                  <a:srgbClr val="000000"/>
                </a:solidFill>
                <a:effectLst/>
                <a:latin typeface="Helvetica Neue"/>
              </a:rPr>
              <a:t>后的窗口跟</a:t>
            </a:r>
            <a:r>
              <a:rPr lang="en-US" altLang="zh-CN" sz="1600" b="0" i="0" dirty="0">
                <a:solidFill>
                  <a:srgbClr val="000000"/>
                </a:solidFill>
                <a:effectLst/>
                <a:latin typeface="Helvetica Neue"/>
              </a:rPr>
              <a:t>Ground Truth </a:t>
            </a:r>
            <a:r>
              <a:rPr lang="zh-CN" altLang="en-US" sz="1600" b="0" i="0" dirty="0">
                <a:solidFill>
                  <a:srgbClr val="000000"/>
                </a:solidFill>
                <a:effectLst/>
                <a:latin typeface="Helvetica Neue"/>
              </a:rPr>
              <a:t>更接近，这样岂不是定位会很准确。</a:t>
            </a:r>
            <a:endParaRPr lang="en-US" altLang="zh-CN" sz="1600" b="0" i="0" dirty="0">
              <a:solidFill>
                <a:srgbClr val="000000"/>
              </a:solidFill>
              <a:effectLst/>
              <a:latin typeface="Helvetica Neue"/>
            </a:endParaRPr>
          </a:p>
          <a:p>
            <a:pPr algn="just">
              <a:lnSpc>
                <a:spcPct val="150000"/>
              </a:lnSpc>
            </a:pPr>
            <a:r>
              <a:rPr lang="zh-CN" altLang="en-US" sz="1600" b="0" i="0" dirty="0">
                <a:solidFill>
                  <a:srgbClr val="000000"/>
                </a:solidFill>
                <a:effectLst/>
                <a:latin typeface="Helvetica Neue"/>
              </a:rPr>
              <a:t>确实，</a:t>
            </a:r>
            <a:r>
              <a:rPr lang="en-US" altLang="zh-CN" sz="1600" b="0" i="0" dirty="0">
                <a:solidFill>
                  <a:srgbClr val="000000"/>
                </a:solidFill>
                <a:effectLst/>
                <a:latin typeface="Helvetica Neue"/>
              </a:rPr>
              <a:t>Bounding-box regression</a:t>
            </a:r>
            <a:r>
              <a:rPr lang="zh-CN" altLang="en-US" sz="1600" b="0" i="0" dirty="0">
                <a:solidFill>
                  <a:srgbClr val="000000"/>
                </a:solidFill>
                <a:effectLst/>
                <a:latin typeface="Helvetica Neue"/>
              </a:rPr>
              <a:t>就是用来</a:t>
            </a:r>
            <a:r>
              <a:rPr lang="zh-CN" altLang="en-US" sz="1600" b="0" i="0" dirty="0">
                <a:solidFill>
                  <a:srgbClr val="FF0000"/>
                </a:solidFill>
                <a:effectLst/>
                <a:latin typeface="Helvetica Neue"/>
              </a:rPr>
              <a:t>微调</a:t>
            </a:r>
            <a:r>
              <a:rPr lang="zh-CN" altLang="en-US" sz="1600" b="0" i="0" dirty="0">
                <a:solidFill>
                  <a:srgbClr val="000000"/>
                </a:solidFill>
                <a:effectLst/>
                <a:latin typeface="Helvetica Neue"/>
              </a:rPr>
              <a:t>这个窗口的。</a:t>
            </a:r>
            <a:endParaRPr lang="en-US" altLang="zh-CN" sz="1600" b="1"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3074" name="Picture 2">
            <a:extLst>
              <a:ext uri="{FF2B5EF4-FFF2-40B4-BE49-F238E27FC236}">
                <a16:creationId xmlns:a16="http://schemas.microsoft.com/office/drawing/2014/main" id="{A059398D-2402-C8A6-CA34-F51002E87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78" y="3055027"/>
            <a:ext cx="2568522" cy="197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71523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646331"/>
          </a:xfrm>
          <a:prstGeom prst="rect">
            <a:avLst/>
          </a:prstGeom>
          <a:noFill/>
        </p:spPr>
        <p:txBody>
          <a:bodyPr wrap="square" rtlCol="0">
            <a:spAutoFit/>
          </a:bodyPr>
          <a:lstStyle/>
          <a:p>
            <a:pPr algn="l"/>
            <a:r>
              <a:rPr lang="en-US" altLang="zh-CN" sz="1800" b="1" dirty="0">
                <a:solidFill>
                  <a:srgbClr val="121212"/>
                </a:solidFill>
                <a:latin typeface="-apple-system"/>
              </a:rPr>
              <a:t>11.2</a:t>
            </a:r>
            <a:r>
              <a:rPr lang="zh-CN" altLang="en-US" sz="1800" b="1" i="0" dirty="0">
                <a:solidFill>
                  <a:srgbClr val="000000"/>
                </a:solidFill>
                <a:effectLst/>
                <a:latin typeface="Helvetica Neue"/>
              </a:rPr>
              <a:t>问题数学表达</a:t>
            </a:r>
            <a:endParaRPr lang="en-US" altLang="zh-CN" sz="1800" b="1" i="0" dirty="0">
              <a:solidFill>
                <a:srgbClr val="000000"/>
              </a:solidFill>
              <a:effectLst/>
              <a:latin typeface="Helvetica Neue"/>
            </a:endParaRPr>
          </a:p>
          <a:p>
            <a:pPr algn="l"/>
            <a:endParaRPr lang="zh-CN" altLang="en-US" sz="1800" b="1" i="0" dirty="0">
              <a:solidFill>
                <a:srgbClr val="000000"/>
              </a:solidFill>
              <a:effectLst/>
              <a:latin typeface="Helvetica Neue"/>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A74A09F-ACA2-025F-B599-AD8D00DEC942}"/>
              </a:ext>
            </a:extLst>
          </p:cNvPr>
          <p:cNvPicPr>
            <a:picLocks noChangeAspect="1"/>
          </p:cNvPicPr>
          <p:nvPr/>
        </p:nvPicPr>
        <p:blipFill>
          <a:blip r:embed="rId3"/>
          <a:stretch>
            <a:fillRect/>
          </a:stretch>
        </p:blipFill>
        <p:spPr>
          <a:xfrm>
            <a:off x="2795433" y="1085831"/>
            <a:ext cx="2194357" cy="1996582"/>
          </a:xfrm>
          <a:prstGeom prst="rect">
            <a:avLst/>
          </a:prstGeom>
        </p:spPr>
      </p:pic>
      <p:sp>
        <p:nvSpPr>
          <p:cNvPr id="8" name="文本框 7">
            <a:extLst>
              <a:ext uri="{FF2B5EF4-FFF2-40B4-BE49-F238E27FC236}">
                <a16:creationId xmlns:a16="http://schemas.microsoft.com/office/drawing/2014/main" id="{878B96B6-711E-09FE-E3EA-94DC0CE4190A}"/>
              </a:ext>
            </a:extLst>
          </p:cNvPr>
          <p:cNvSpPr txBox="1"/>
          <p:nvPr/>
        </p:nvSpPr>
        <p:spPr>
          <a:xfrm>
            <a:off x="501586" y="3202121"/>
            <a:ext cx="8096724" cy="1341073"/>
          </a:xfrm>
          <a:prstGeom prst="rect">
            <a:avLst/>
          </a:prstGeom>
          <a:noFill/>
        </p:spPr>
        <p:txBody>
          <a:bodyPr wrap="square" rtlCol="0">
            <a:spAutoFit/>
          </a:bodyPr>
          <a:lstStyle/>
          <a:p>
            <a:pPr algn="just">
              <a:lnSpc>
                <a:spcPct val="130000"/>
              </a:lnSpc>
            </a:pPr>
            <a:r>
              <a:rPr lang="zh-CN" altLang="en-US" sz="1600" b="0" i="0" dirty="0">
                <a:solidFill>
                  <a:srgbClr val="000000"/>
                </a:solidFill>
                <a:effectLst/>
                <a:latin typeface="Helvetica Neue"/>
              </a:rPr>
              <a:t>对于窗口，一般使用四维向量（</a:t>
            </a:r>
            <a:r>
              <a:rPr lang="en-US" altLang="zh-CN" sz="1600" b="0" i="0" dirty="0">
                <a:solidFill>
                  <a:srgbClr val="000000"/>
                </a:solidFill>
                <a:effectLst/>
                <a:latin typeface="Helvetica Neue"/>
              </a:rPr>
              <a:t>x</a:t>
            </a:r>
            <a:r>
              <a:rPr lang="zh-CN" altLang="en-US" sz="1600" b="0" i="0" dirty="0">
                <a:solidFill>
                  <a:srgbClr val="000000"/>
                </a:solidFill>
                <a:effectLst/>
                <a:latin typeface="Helvetica Neue"/>
              </a:rPr>
              <a:t>，</a:t>
            </a:r>
            <a:r>
              <a:rPr lang="en-US" altLang="zh-CN" sz="1600" b="0" i="0" dirty="0">
                <a:solidFill>
                  <a:srgbClr val="000000"/>
                </a:solidFill>
                <a:effectLst/>
                <a:latin typeface="Helvetica Neue"/>
              </a:rPr>
              <a:t>y</a:t>
            </a:r>
            <a:r>
              <a:rPr lang="zh-CN" altLang="en-US" sz="1600" dirty="0">
                <a:solidFill>
                  <a:srgbClr val="000000"/>
                </a:solidFill>
                <a:latin typeface="Helvetica Neue"/>
              </a:rPr>
              <a:t>，</a:t>
            </a:r>
            <a:r>
              <a:rPr lang="en-US" altLang="zh-CN" sz="1600" b="0" i="0" dirty="0">
                <a:solidFill>
                  <a:srgbClr val="000000"/>
                </a:solidFill>
                <a:effectLst/>
                <a:latin typeface="Helvetica Neue"/>
              </a:rPr>
              <a:t>w</a:t>
            </a:r>
            <a:r>
              <a:rPr lang="zh-CN" altLang="en-US" sz="1600" dirty="0">
                <a:solidFill>
                  <a:srgbClr val="000000"/>
                </a:solidFill>
                <a:latin typeface="Helvetica Neue"/>
              </a:rPr>
              <a:t>，</a:t>
            </a:r>
            <a:r>
              <a:rPr lang="en-US" altLang="zh-CN" sz="1600" b="0" i="0" dirty="0">
                <a:solidFill>
                  <a:srgbClr val="000000"/>
                </a:solidFill>
                <a:effectLst/>
                <a:latin typeface="Helvetica Neue"/>
              </a:rPr>
              <a:t>h</a:t>
            </a:r>
            <a:r>
              <a:rPr lang="zh-CN" altLang="en-US" sz="1600" b="0" i="0" dirty="0">
                <a:solidFill>
                  <a:srgbClr val="000000"/>
                </a:solidFill>
                <a:effectLst/>
                <a:latin typeface="Helvetica Neue"/>
              </a:rPr>
              <a:t>）来表示，分别表示窗口的中心点坐标和宽高。对于左图，</a:t>
            </a:r>
            <a:r>
              <a:rPr lang="zh-CN" altLang="en-US" sz="1600" b="0" i="0" dirty="0">
                <a:solidFill>
                  <a:srgbClr val="FF0000"/>
                </a:solidFill>
                <a:effectLst/>
                <a:latin typeface="Helvetica Neue"/>
              </a:rPr>
              <a:t>红色的框</a:t>
            </a:r>
            <a:r>
              <a:rPr lang="zh-CN" altLang="en-US" sz="1600" b="0" i="0" dirty="0">
                <a:solidFill>
                  <a:srgbClr val="000000"/>
                </a:solidFill>
                <a:effectLst/>
                <a:latin typeface="Helvetica Neue"/>
              </a:rPr>
              <a:t>代表原始的</a:t>
            </a:r>
            <a:r>
              <a:rPr lang="en-US" altLang="zh-CN" sz="1600" b="0" i="0" dirty="0">
                <a:solidFill>
                  <a:srgbClr val="000000"/>
                </a:solidFill>
                <a:effectLst/>
                <a:latin typeface="Helvetica Neue"/>
              </a:rPr>
              <a:t>Proposal</a:t>
            </a:r>
            <a:r>
              <a:rPr lang="zh-CN" altLang="en-US" sz="1600" b="0" i="0" dirty="0">
                <a:solidFill>
                  <a:srgbClr val="000000"/>
                </a:solidFill>
                <a:effectLst/>
                <a:latin typeface="Helvetica Neue"/>
              </a:rPr>
              <a:t>候选目标框对于窗口，</a:t>
            </a:r>
            <a:r>
              <a:rPr lang="zh-CN" altLang="en-US" sz="1600" b="0" i="0" dirty="0">
                <a:solidFill>
                  <a:schemeClr val="accent1">
                    <a:lumMod val="60000"/>
                    <a:lumOff val="40000"/>
                  </a:schemeClr>
                </a:solidFill>
                <a:effectLst/>
                <a:latin typeface="Helvetica Neue"/>
              </a:rPr>
              <a:t>蓝色的框</a:t>
            </a:r>
            <a:r>
              <a:rPr lang="zh-CN" altLang="en-US" sz="1600" b="0" i="0" dirty="0">
                <a:solidFill>
                  <a:srgbClr val="000000"/>
                </a:solidFill>
                <a:effectLst/>
                <a:latin typeface="Helvetica Neue"/>
              </a:rPr>
              <a:t>代表边界框回归算法预测的目标框，</a:t>
            </a:r>
            <a:r>
              <a:rPr lang="zh-CN" altLang="en-US" sz="1600" b="0" i="0" dirty="0">
                <a:solidFill>
                  <a:srgbClr val="00B050"/>
                </a:solidFill>
                <a:effectLst/>
                <a:latin typeface="Helvetica Neue"/>
              </a:rPr>
              <a:t>绿色的框</a:t>
            </a:r>
            <a:r>
              <a:rPr lang="zh-CN" altLang="en-US" sz="1600" b="0" i="0" dirty="0">
                <a:solidFill>
                  <a:srgbClr val="000000"/>
                </a:solidFill>
                <a:effectLst/>
                <a:latin typeface="Helvetica Neue"/>
              </a:rPr>
              <a:t>代表目标的</a:t>
            </a:r>
            <a:r>
              <a:rPr lang="en-US" altLang="zh-CN" sz="1600" b="0" i="0" dirty="0">
                <a:solidFill>
                  <a:srgbClr val="000000"/>
                </a:solidFill>
                <a:effectLst/>
                <a:latin typeface="Helvetica Neue"/>
              </a:rPr>
              <a:t>Ground Truth</a:t>
            </a:r>
            <a:r>
              <a:rPr lang="zh-CN" altLang="en-US" sz="1600" b="0" i="0" dirty="0">
                <a:solidFill>
                  <a:srgbClr val="000000"/>
                </a:solidFill>
                <a:effectLst/>
                <a:latin typeface="Helvetica Neue"/>
              </a:rPr>
              <a:t>真实目标框的中心框。三种颜色的点分别带别对应颜色的中心点。</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6910901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1605119"/>
          </a:xfrm>
          <a:prstGeom prst="rect">
            <a:avLst/>
          </a:prstGeom>
          <a:noFill/>
        </p:spPr>
        <p:txBody>
          <a:bodyPr wrap="square" rtlCol="0">
            <a:spAutoFit/>
          </a:bodyPr>
          <a:lstStyle/>
          <a:p>
            <a:pPr>
              <a:lnSpc>
                <a:spcPct val="130000"/>
              </a:lnSpc>
            </a:pPr>
            <a:r>
              <a:rPr lang="zh-CN" altLang="en-US" sz="2000" b="1" dirty="0">
                <a:latin typeface="-apple-system"/>
              </a:rPr>
              <a:t>一、</a:t>
            </a:r>
            <a:r>
              <a:rPr lang="en-US" altLang="zh-CN" sz="2000" b="1" i="0" dirty="0">
                <a:effectLst/>
                <a:latin typeface="-apple-system"/>
              </a:rPr>
              <a:t>PASCAL VOC</a:t>
            </a:r>
            <a:r>
              <a:rPr lang="zh-CN" altLang="en-US" sz="2000" b="1" i="0" dirty="0">
                <a:effectLst/>
                <a:latin typeface="-apple-system"/>
              </a:rPr>
              <a:t>数据集：</a:t>
            </a:r>
            <a:endParaRPr lang="en-US" altLang="zh-CN" sz="2000" b="1" i="0" dirty="0">
              <a:effectLst/>
              <a:latin typeface="-apple-system"/>
            </a:endParaRPr>
          </a:p>
          <a:p>
            <a:pPr>
              <a:lnSpc>
                <a:spcPct val="200000"/>
              </a:lnSpc>
            </a:pPr>
            <a:r>
              <a:rPr lang="en-US" altLang="zh-CN" b="0" i="0" dirty="0">
                <a:solidFill>
                  <a:srgbClr val="333333"/>
                </a:solidFill>
                <a:effectLst/>
                <a:latin typeface="Arial" panose="020B0604020202020204" pitchFamily="34" charset="0"/>
              </a:rPr>
              <a:t>PASCAL VOC</a:t>
            </a:r>
            <a:r>
              <a:rPr lang="zh-CN" altLang="en-US" b="0" i="0" dirty="0">
                <a:solidFill>
                  <a:srgbClr val="333333"/>
                </a:solidFill>
                <a:effectLst/>
                <a:latin typeface="Arial" panose="020B0604020202020204" pitchFamily="34" charset="0"/>
              </a:rPr>
              <a:t>为图像识别和分类提供了一整套标准化的优秀的数据集，从</a:t>
            </a:r>
            <a:r>
              <a:rPr lang="en-US" altLang="zh-CN" b="0" i="0" dirty="0">
                <a:solidFill>
                  <a:srgbClr val="333333"/>
                </a:solidFill>
                <a:effectLst/>
                <a:latin typeface="Arial" panose="020B0604020202020204" pitchFamily="34" charset="0"/>
              </a:rPr>
              <a:t>2005</a:t>
            </a:r>
            <a:r>
              <a:rPr lang="zh-CN" altLang="en-US" b="0" i="0" dirty="0">
                <a:solidFill>
                  <a:srgbClr val="333333"/>
                </a:solidFill>
                <a:effectLst/>
                <a:latin typeface="Arial" panose="020B0604020202020204" pitchFamily="34" charset="0"/>
              </a:rPr>
              <a:t>年到</a:t>
            </a:r>
            <a:r>
              <a:rPr lang="en-US" altLang="zh-CN" b="0" i="0" dirty="0">
                <a:solidFill>
                  <a:srgbClr val="333333"/>
                </a:solidFill>
                <a:effectLst/>
                <a:latin typeface="Arial" panose="020B0604020202020204" pitchFamily="34" charset="0"/>
              </a:rPr>
              <a:t>2012</a:t>
            </a:r>
            <a:r>
              <a:rPr lang="zh-CN" altLang="en-US" b="0" i="0" dirty="0">
                <a:solidFill>
                  <a:srgbClr val="333333"/>
                </a:solidFill>
                <a:effectLst/>
                <a:latin typeface="Arial" panose="020B0604020202020204" pitchFamily="34" charset="0"/>
              </a:rPr>
              <a:t>年每年都会举行一场图像识别挑战</a:t>
            </a:r>
            <a:r>
              <a:rPr lang="zh-CN" altLang="en-US" dirty="0">
                <a:solidFill>
                  <a:srgbClr val="333333"/>
                </a:solidFill>
                <a:latin typeface="Arial" panose="020B0604020202020204" pitchFamily="34" charset="0"/>
              </a:rPr>
              <a:t>。解压后的</a:t>
            </a:r>
            <a:r>
              <a:rPr lang="en-US" altLang="zh-CN" b="1" i="0" dirty="0" err="1">
                <a:solidFill>
                  <a:srgbClr val="333333"/>
                </a:solidFill>
                <a:effectLst/>
                <a:latin typeface="Arial" panose="020B0604020202020204" pitchFamily="34" charset="0"/>
              </a:rPr>
              <a:t>VOCdevkit</a:t>
            </a:r>
            <a:r>
              <a:rPr lang="zh-CN" altLang="en-US" b="0" i="0" dirty="0">
                <a:solidFill>
                  <a:srgbClr val="333333"/>
                </a:solidFill>
                <a:effectLst/>
                <a:latin typeface="Arial" panose="020B0604020202020204" pitchFamily="34" charset="0"/>
              </a:rPr>
              <a:t>目录下的</a:t>
            </a:r>
            <a:r>
              <a:rPr lang="en-US" altLang="zh-CN" b="1" i="0" dirty="0">
                <a:solidFill>
                  <a:srgbClr val="333333"/>
                </a:solidFill>
                <a:effectLst/>
                <a:latin typeface="Arial" panose="020B0604020202020204" pitchFamily="34" charset="0"/>
              </a:rPr>
              <a:t>VOC2012</a:t>
            </a:r>
            <a:r>
              <a:rPr lang="zh-CN" altLang="en-US" b="0" i="0" dirty="0">
                <a:solidFill>
                  <a:srgbClr val="333333"/>
                </a:solidFill>
                <a:effectLst/>
                <a:latin typeface="Arial" panose="020B0604020202020204" pitchFamily="34" charset="0"/>
              </a:rPr>
              <a:t>中。</a:t>
            </a:r>
            <a:endParaRPr lang="en-US" altLang="zh-CN" dirty="0">
              <a:solidFill>
                <a:srgbClr val="333333"/>
              </a:solidFill>
              <a:latin typeface="Arial" panose="020B0604020202020204" pitchFamily="34" charset="0"/>
            </a:endParaRPr>
          </a:p>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1026" name="Picture 2">
            <a:extLst>
              <a:ext uri="{FF2B5EF4-FFF2-40B4-BE49-F238E27FC236}">
                <a16:creationId xmlns:a16="http://schemas.microsoft.com/office/drawing/2014/main" id="{4D36BC65-7609-6D9E-AE51-A3B43D9CB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787" y="2431029"/>
            <a:ext cx="4162425" cy="16192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1767090-776D-96DD-99C0-53E8FB000A1D}"/>
              </a:ext>
            </a:extLst>
          </p:cNvPr>
          <p:cNvSpPr txBox="1"/>
          <p:nvPr/>
        </p:nvSpPr>
        <p:spPr>
          <a:xfrm>
            <a:off x="589935" y="4058555"/>
            <a:ext cx="7735530" cy="344710"/>
          </a:xfrm>
          <a:prstGeom prst="rect">
            <a:avLst/>
          </a:prstGeom>
          <a:noFill/>
        </p:spPr>
        <p:txBody>
          <a:bodyPr wrap="square" rtlCol="0">
            <a:spAutoFit/>
          </a:bodyPr>
          <a:lstStyle/>
          <a:p>
            <a:pPr>
              <a:lnSpc>
                <a:spcPct val="130000"/>
              </a:lnSpc>
            </a:pPr>
            <a:r>
              <a:rPr lang="zh-CN" altLang="en-US" b="0" i="0" dirty="0">
                <a:solidFill>
                  <a:srgbClr val="333333"/>
                </a:solidFill>
                <a:effectLst/>
                <a:latin typeface="Arial" panose="020B0604020202020204" pitchFamily="34" charset="0"/>
              </a:rPr>
              <a:t>其中在图像物体识别上着重需要了解的是</a:t>
            </a:r>
            <a:r>
              <a:rPr lang="en-US" altLang="zh-CN" b="1" i="0" dirty="0">
                <a:solidFill>
                  <a:srgbClr val="333333"/>
                </a:solidFill>
                <a:effectLst/>
                <a:latin typeface="Arial" panose="020B0604020202020204" pitchFamily="34" charset="0"/>
              </a:rPr>
              <a:t>Annotations</a:t>
            </a:r>
            <a:r>
              <a:rPr lang="zh-CN" altLang="en-US" b="0" i="0" dirty="0">
                <a:solidFill>
                  <a:srgbClr val="333333"/>
                </a:solidFill>
                <a:effectLst/>
                <a:latin typeface="Arial" panose="020B0604020202020204" pitchFamily="34" charset="0"/>
              </a:rPr>
              <a:t>、</a:t>
            </a:r>
            <a:r>
              <a:rPr lang="en-US" altLang="zh-CN" b="1" i="0" dirty="0" err="1">
                <a:solidFill>
                  <a:srgbClr val="333333"/>
                </a:solidFill>
                <a:effectLst/>
                <a:latin typeface="Arial" panose="020B0604020202020204" pitchFamily="34" charset="0"/>
              </a:rPr>
              <a:t>ImageSets</a:t>
            </a:r>
            <a:r>
              <a:rPr lang="zh-CN" altLang="en-US" b="0" i="0" dirty="0">
                <a:solidFill>
                  <a:srgbClr val="333333"/>
                </a:solidFill>
                <a:effectLst/>
                <a:latin typeface="Arial" panose="020B0604020202020204" pitchFamily="34" charset="0"/>
              </a:rPr>
              <a:t>和</a:t>
            </a:r>
            <a:r>
              <a:rPr lang="en-US" altLang="zh-CN" b="1" i="0" dirty="0" err="1">
                <a:solidFill>
                  <a:srgbClr val="333333"/>
                </a:solidFill>
                <a:effectLst/>
                <a:latin typeface="Arial" panose="020B0604020202020204" pitchFamily="34" charset="0"/>
              </a:rPr>
              <a:t>JPEGImages</a:t>
            </a:r>
            <a:r>
              <a:rPr lang="zh-CN" altLang="en-US" b="0" i="0" dirty="0">
                <a:solidFill>
                  <a:srgbClr val="333333"/>
                </a:solidFill>
                <a:effectLst/>
                <a:latin typeface="Arial" panose="020B0604020202020204" pitchFamily="34" charset="0"/>
              </a:rPr>
              <a:t>。</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1986540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646331"/>
          </a:xfrm>
          <a:prstGeom prst="rect">
            <a:avLst/>
          </a:prstGeom>
          <a:noFill/>
        </p:spPr>
        <p:txBody>
          <a:bodyPr wrap="square" rtlCol="0">
            <a:spAutoFit/>
          </a:bodyPr>
          <a:lstStyle/>
          <a:p>
            <a:pPr algn="l"/>
            <a:r>
              <a:rPr lang="en-US" altLang="zh-CN" sz="1800" b="1" dirty="0">
                <a:solidFill>
                  <a:srgbClr val="121212"/>
                </a:solidFill>
                <a:latin typeface="-apple-system"/>
              </a:rPr>
              <a:t>11.2</a:t>
            </a:r>
            <a:r>
              <a:rPr lang="zh-CN" altLang="en-US" sz="1800" b="1" i="0" dirty="0">
                <a:solidFill>
                  <a:srgbClr val="000000"/>
                </a:solidFill>
                <a:effectLst/>
                <a:latin typeface="Helvetica Neue"/>
              </a:rPr>
              <a:t>问题数学表达</a:t>
            </a:r>
            <a:endParaRPr lang="en-US" altLang="zh-CN" sz="1800" b="1" i="0" dirty="0">
              <a:solidFill>
                <a:srgbClr val="000000"/>
              </a:solidFill>
              <a:effectLst/>
              <a:latin typeface="Helvetica Neue"/>
            </a:endParaRPr>
          </a:p>
          <a:p>
            <a:pPr algn="l"/>
            <a:endParaRPr lang="zh-CN" altLang="en-US" sz="1800" b="1" i="0" dirty="0">
              <a:solidFill>
                <a:srgbClr val="000000"/>
              </a:solidFill>
              <a:effectLst/>
              <a:latin typeface="Helvetica Neue"/>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87C8EC4D-6431-7CD1-12CA-EEDACEFF904C}"/>
              </a:ext>
            </a:extLst>
          </p:cNvPr>
          <p:cNvPicPr>
            <a:picLocks noChangeAspect="1"/>
          </p:cNvPicPr>
          <p:nvPr/>
        </p:nvPicPr>
        <p:blipFill>
          <a:blip r:embed="rId3"/>
          <a:stretch>
            <a:fillRect/>
          </a:stretch>
        </p:blipFill>
        <p:spPr>
          <a:xfrm>
            <a:off x="545690" y="1219365"/>
            <a:ext cx="7742670" cy="646330"/>
          </a:xfrm>
          <a:prstGeom prst="rect">
            <a:avLst/>
          </a:prstGeom>
        </p:spPr>
      </p:pic>
      <p:sp>
        <p:nvSpPr>
          <p:cNvPr id="11" name="文本框 10">
            <a:extLst>
              <a:ext uri="{FF2B5EF4-FFF2-40B4-BE49-F238E27FC236}">
                <a16:creationId xmlns:a16="http://schemas.microsoft.com/office/drawing/2014/main" id="{2D4A16BA-3644-820D-61B0-BFCD2E2A9A50}"/>
              </a:ext>
            </a:extLst>
          </p:cNvPr>
          <p:cNvSpPr txBox="1"/>
          <p:nvPr/>
        </p:nvSpPr>
        <p:spPr>
          <a:xfrm>
            <a:off x="545690" y="1968910"/>
            <a:ext cx="7742670" cy="338554"/>
          </a:xfrm>
          <a:prstGeom prst="rect">
            <a:avLst/>
          </a:prstGeom>
          <a:noFill/>
        </p:spPr>
        <p:txBody>
          <a:bodyPr wrap="square" rtlCol="0">
            <a:spAutoFit/>
          </a:bodyPr>
          <a:lstStyle/>
          <a:p>
            <a:pPr algn="l"/>
            <a:r>
              <a:rPr lang="en-US" altLang="zh-CN" sz="1600" b="1" i="0" dirty="0">
                <a:solidFill>
                  <a:srgbClr val="121212"/>
                </a:solidFill>
                <a:effectLst/>
                <a:latin typeface="-apple-system"/>
              </a:rPr>
              <a:t>11.3</a:t>
            </a:r>
            <a:r>
              <a:rPr lang="zh-CN" altLang="en-US" sz="1600" b="1" i="0" dirty="0">
                <a:solidFill>
                  <a:srgbClr val="121212"/>
                </a:solidFill>
                <a:effectLst/>
                <a:latin typeface="-apple-system"/>
              </a:rPr>
              <a:t>边框回归怎么做的？</a:t>
            </a:r>
          </a:p>
        </p:txBody>
      </p:sp>
      <p:pic>
        <p:nvPicPr>
          <p:cNvPr id="16" name="图片 15">
            <a:extLst>
              <a:ext uri="{FF2B5EF4-FFF2-40B4-BE49-F238E27FC236}">
                <a16:creationId xmlns:a16="http://schemas.microsoft.com/office/drawing/2014/main" id="{375420FE-5993-32F5-C603-FB2E0C9D0389}"/>
              </a:ext>
            </a:extLst>
          </p:cNvPr>
          <p:cNvPicPr>
            <a:picLocks noChangeAspect="1"/>
          </p:cNvPicPr>
          <p:nvPr/>
        </p:nvPicPr>
        <p:blipFill>
          <a:blip r:embed="rId4"/>
          <a:stretch>
            <a:fillRect/>
          </a:stretch>
        </p:blipFill>
        <p:spPr>
          <a:xfrm>
            <a:off x="1396052" y="2307464"/>
            <a:ext cx="6351897" cy="2817600"/>
          </a:xfrm>
          <a:prstGeom prst="rect">
            <a:avLst/>
          </a:prstGeom>
        </p:spPr>
      </p:pic>
    </p:spTree>
    <p:extLst>
      <p:ext uri="{BB962C8B-B14F-4D97-AF65-F5344CB8AC3E}">
        <p14:creationId xmlns:p14="http://schemas.microsoft.com/office/powerpoint/2010/main" val="206328302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044A3017-165A-9DFD-3676-3ECD995BE743}"/>
              </a:ext>
            </a:extLst>
          </p:cNvPr>
          <p:cNvSpPr txBox="1"/>
          <p:nvPr/>
        </p:nvSpPr>
        <p:spPr>
          <a:xfrm>
            <a:off x="476188" y="660346"/>
            <a:ext cx="8096725" cy="646331"/>
          </a:xfrm>
          <a:prstGeom prst="rect">
            <a:avLst/>
          </a:prstGeom>
          <a:noFill/>
        </p:spPr>
        <p:txBody>
          <a:bodyPr wrap="square" rtlCol="0">
            <a:spAutoFit/>
          </a:bodyPr>
          <a:lstStyle/>
          <a:p>
            <a:pPr algn="l"/>
            <a:r>
              <a:rPr lang="en-US" altLang="zh-CN" sz="1800" b="1" dirty="0">
                <a:solidFill>
                  <a:srgbClr val="121212"/>
                </a:solidFill>
                <a:latin typeface="-apple-system"/>
              </a:rPr>
              <a:t>11.2</a:t>
            </a:r>
            <a:r>
              <a:rPr lang="zh-CN" altLang="en-US" sz="1800" b="1" i="0" dirty="0">
                <a:solidFill>
                  <a:srgbClr val="000000"/>
                </a:solidFill>
                <a:effectLst/>
                <a:latin typeface="Helvetica Neue"/>
              </a:rPr>
              <a:t>问题数学表达</a:t>
            </a:r>
            <a:endParaRPr lang="en-US" altLang="zh-CN" sz="1800" b="1" i="0" dirty="0">
              <a:solidFill>
                <a:srgbClr val="000000"/>
              </a:solidFill>
              <a:effectLst/>
              <a:latin typeface="Helvetica Neue"/>
            </a:endParaRPr>
          </a:p>
          <a:p>
            <a:pPr algn="l"/>
            <a:endParaRPr lang="zh-CN" altLang="en-US" sz="1800" b="1" i="0" dirty="0">
              <a:solidFill>
                <a:srgbClr val="000000"/>
              </a:solidFill>
              <a:effectLst/>
              <a:latin typeface="Helvetica Neue"/>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2F84B20-38C2-68A2-1781-F610313DD5FA}"/>
              </a:ext>
            </a:extLst>
          </p:cNvPr>
          <p:cNvSpPr txBox="1"/>
          <p:nvPr/>
        </p:nvSpPr>
        <p:spPr>
          <a:xfrm>
            <a:off x="553134" y="1152057"/>
            <a:ext cx="8037731" cy="1156407"/>
          </a:xfrm>
          <a:prstGeom prst="rect">
            <a:avLst/>
          </a:prstGeom>
          <a:noFill/>
        </p:spPr>
        <p:txBody>
          <a:bodyPr wrap="square">
            <a:spAutoFit/>
          </a:bodyPr>
          <a:lstStyle/>
          <a:p>
            <a:pPr algn="just">
              <a:lnSpc>
                <a:spcPct val="150000"/>
              </a:lnSpc>
            </a:pPr>
            <a:r>
              <a:rPr lang="zh-CN" altLang="en-US" sz="1600" dirty="0"/>
              <a:t>有了这四个变换我们就可以直接得到 </a:t>
            </a:r>
            <a:r>
              <a:rPr lang="en-US" altLang="zh-CN" sz="1600" dirty="0"/>
              <a:t>Ground Truth</a:t>
            </a:r>
            <a:r>
              <a:rPr lang="zh-CN" altLang="en-US" sz="1600" dirty="0"/>
              <a:t>，这里还有个问题，根据</a:t>
            </a:r>
            <a:r>
              <a:rPr lang="en-US" altLang="zh-CN" sz="1600" dirty="0"/>
              <a:t>(1)~(4)</a:t>
            </a:r>
            <a:r>
              <a:rPr lang="zh-CN" altLang="en-US" sz="1600" dirty="0"/>
              <a:t>我们可以知道，</a:t>
            </a:r>
            <a:r>
              <a:rPr lang="en-US" altLang="zh-CN" sz="1600" dirty="0"/>
              <a:t>P</a:t>
            </a:r>
            <a:r>
              <a:rPr lang="zh-CN" altLang="en-US" sz="1600" dirty="0"/>
              <a:t>经过变换得到的并不是真实值</a:t>
            </a:r>
            <a:r>
              <a:rPr lang="en-US" altLang="zh-CN" sz="1600" dirty="0"/>
              <a:t>G</a:t>
            </a:r>
            <a:r>
              <a:rPr lang="zh-CN" altLang="en-US" sz="1600" dirty="0"/>
              <a:t>，而是预测值。的确，这四个值应该是经过 </a:t>
            </a:r>
            <a:r>
              <a:rPr lang="en-US" altLang="zh-CN" sz="1600" dirty="0"/>
              <a:t>Ground Truth </a:t>
            </a:r>
            <a:r>
              <a:rPr lang="zh-CN" altLang="en-US" sz="1600" dirty="0"/>
              <a:t>和 </a:t>
            </a:r>
            <a:r>
              <a:rPr lang="en-US" altLang="zh-CN" sz="1600" dirty="0"/>
              <a:t>Proposal </a:t>
            </a:r>
            <a:r>
              <a:rPr lang="zh-CN" altLang="en-US" sz="1600" dirty="0"/>
              <a:t>计算得到的真正需要的平移量和尺度缩放 。</a:t>
            </a:r>
          </a:p>
        </p:txBody>
      </p:sp>
      <p:pic>
        <p:nvPicPr>
          <p:cNvPr id="8" name="图片 7">
            <a:extLst>
              <a:ext uri="{FF2B5EF4-FFF2-40B4-BE49-F238E27FC236}">
                <a16:creationId xmlns:a16="http://schemas.microsoft.com/office/drawing/2014/main" id="{E356C439-7ABD-C530-4394-327D4CB9A0D8}"/>
              </a:ext>
            </a:extLst>
          </p:cNvPr>
          <p:cNvPicPr>
            <a:picLocks noChangeAspect="1"/>
          </p:cNvPicPr>
          <p:nvPr/>
        </p:nvPicPr>
        <p:blipFill>
          <a:blip r:embed="rId3"/>
          <a:stretch>
            <a:fillRect/>
          </a:stretch>
        </p:blipFill>
        <p:spPr>
          <a:xfrm>
            <a:off x="3266998" y="2354777"/>
            <a:ext cx="2049565" cy="2718667"/>
          </a:xfrm>
          <a:prstGeom prst="rect">
            <a:avLst/>
          </a:prstGeom>
        </p:spPr>
      </p:pic>
    </p:spTree>
    <p:extLst>
      <p:ext uri="{BB962C8B-B14F-4D97-AF65-F5344CB8AC3E}">
        <p14:creationId xmlns:p14="http://schemas.microsoft.com/office/powerpoint/2010/main" val="13405211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044A3017-165A-9DFD-3676-3ECD995BE743}"/>
              </a:ext>
            </a:extLst>
          </p:cNvPr>
          <p:cNvSpPr txBox="1"/>
          <p:nvPr/>
        </p:nvSpPr>
        <p:spPr>
          <a:xfrm>
            <a:off x="476188" y="660346"/>
            <a:ext cx="8096725" cy="646331"/>
          </a:xfrm>
          <a:prstGeom prst="rect">
            <a:avLst/>
          </a:prstGeom>
          <a:noFill/>
        </p:spPr>
        <p:txBody>
          <a:bodyPr wrap="square" rtlCol="0">
            <a:spAutoFit/>
          </a:bodyPr>
          <a:lstStyle/>
          <a:p>
            <a:pPr algn="l"/>
            <a:r>
              <a:rPr lang="en-US" altLang="zh-CN" sz="1800" b="1" dirty="0">
                <a:solidFill>
                  <a:srgbClr val="121212"/>
                </a:solidFill>
                <a:latin typeface="-apple-system"/>
              </a:rPr>
              <a:t>11.2</a:t>
            </a:r>
            <a:r>
              <a:rPr lang="zh-CN" altLang="en-US" sz="1800" b="1" i="0" dirty="0">
                <a:solidFill>
                  <a:srgbClr val="000000"/>
                </a:solidFill>
                <a:effectLst/>
                <a:latin typeface="Helvetica Neue"/>
              </a:rPr>
              <a:t>问题数学表达</a:t>
            </a:r>
            <a:endParaRPr lang="en-US" altLang="zh-CN" sz="1800" b="1" i="0" dirty="0">
              <a:solidFill>
                <a:srgbClr val="000000"/>
              </a:solidFill>
              <a:effectLst/>
              <a:latin typeface="Helvetica Neue"/>
            </a:endParaRPr>
          </a:p>
          <a:p>
            <a:pPr algn="l"/>
            <a:endParaRPr lang="zh-CN" altLang="en-US" sz="1800" b="1" i="0" dirty="0">
              <a:solidFill>
                <a:srgbClr val="000000"/>
              </a:solidFill>
              <a:effectLst/>
              <a:latin typeface="Helvetica Neue"/>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2F84B20-38C2-68A2-1781-F610313DD5FA}"/>
              </a:ext>
            </a:extLst>
          </p:cNvPr>
          <p:cNvSpPr txBox="1"/>
          <p:nvPr/>
        </p:nvSpPr>
        <p:spPr>
          <a:xfrm>
            <a:off x="553134" y="1152057"/>
            <a:ext cx="8037731" cy="1156407"/>
          </a:xfrm>
          <a:prstGeom prst="rect">
            <a:avLst/>
          </a:prstGeom>
          <a:noFill/>
        </p:spPr>
        <p:txBody>
          <a:bodyPr wrap="square">
            <a:spAutoFit/>
          </a:bodyPr>
          <a:lstStyle/>
          <a:p>
            <a:pPr algn="just">
              <a:lnSpc>
                <a:spcPct val="150000"/>
              </a:lnSpc>
            </a:pPr>
            <a:r>
              <a:rPr lang="zh-CN" altLang="en-US" sz="1600" dirty="0"/>
              <a:t>那么目标函数可以表示为，是输入</a:t>
            </a:r>
            <a:r>
              <a:rPr lang="en-US" altLang="zh-CN" sz="1600" dirty="0"/>
              <a:t>Proposal</a:t>
            </a:r>
            <a:r>
              <a:rPr lang="zh-CN" altLang="en-US" sz="1600" dirty="0"/>
              <a:t>的特征向量，是要学习的参数（*表示 </a:t>
            </a:r>
            <a:r>
              <a:rPr lang="en-US" altLang="zh-CN" sz="1600" dirty="0"/>
              <a:t>x</a:t>
            </a:r>
            <a:r>
              <a:rPr lang="zh-CN" altLang="en-US" sz="1600" dirty="0"/>
              <a:t>，</a:t>
            </a:r>
            <a:r>
              <a:rPr lang="en-US" altLang="zh-CN" sz="1600" dirty="0"/>
              <a:t>y</a:t>
            </a:r>
            <a:r>
              <a:rPr lang="zh-CN" altLang="en-US" sz="1600" dirty="0"/>
              <a:t>，</a:t>
            </a:r>
            <a:r>
              <a:rPr lang="en-US" altLang="zh-CN" sz="1600" dirty="0"/>
              <a:t>w</a:t>
            </a:r>
            <a:r>
              <a:rPr lang="zh-CN" altLang="en-US" sz="1600" dirty="0"/>
              <a:t>，</a:t>
            </a:r>
            <a:r>
              <a:rPr lang="en-US" altLang="zh-CN" sz="1600" dirty="0"/>
              <a:t>h</a:t>
            </a:r>
            <a:r>
              <a:rPr lang="zh-CN" altLang="en-US" sz="1600" dirty="0"/>
              <a:t>， 也就是每一个变换对应一个目标函数），是得到的预测值。我们要让预测值跟真实值差距最小，得到损失函数为：</a:t>
            </a:r>
          </a:p>
        </p:txBody>
      </p:sp>
      <p:pic>
        <p:nvPicPr>
          <p:cNvPr id="4" name="图片 3">
            <a:extLst>
              <a:ext uri="{FF2B5EF4-FFF2-40B4-BE49-F238E27FC236}">
                <a16:creationId xmlns:a16="http://schemas.microsoft.com/office/drawing/2014/main" id="{76F753C9-6DB8-5D28-24A4-54D87E5C629B}"/>
              </a:ext>
            </a:extLst>
          </p:cNvPr>
          <p:cNvPicPr>
            <a:picLocks noChangeAspect="1"/>
          </p:cNvPicPr>
          <p:nvPr/>
        </p:nvPicPr>
        <p:blipFill>
          <a:blip r:embed="rId3"/>
          <a:stretch>
            <a:fillRect/>
          </a:stretch>
        </p:blipFill>
        <p:spPr>
          <a:xfrm>
            <a:off x="2835004" y="2308464"/>
            <a:ext cx="2913553" cy="934237"/>
          </a:xfrm>
          <a:prstGeom prst="rect">
            <a:avLst/>
          </a:prstGeom>
        </p:spPr>
      </p:pic>
      <p:sp>
        <p:nvSpPr>
          <p:cNvPr id="13" name="文本框 12">
            <a:extLst>
              <a:ext uri="{FF2B5EF4-FFF2-40B4-BE49-F238E27FC236}">
                <a16:creationId xmlns:a16="http://schemas.microsoft.com/office/drawing/2014/main" id="{6AA0BF92-24DD-9BC5-54A0-AC1455390B3A}"/>
              </a:ext>
            </a:extLst>
          </p:cNvPr>
          <p:cNvSpPr txBox="1"/>
          <p:nvPr/>
        </p:nvSpPr>
        <p:spPr>
          <a:xfrm>
            <a:off x="786581" y="3323303"/>
            <a:ext cx="4726858" cy="486697"/>
          </a:xfrm>
          <a:prstGeom prst="rect">
            <a:avLst/>
          </a:prstGeom>
          <a:noFill/>
        </p:spPr>
        <p:txBody>
          <a:bodyPr wrap="square" rtlCol="0">
            <a:spAutoFit/>
          </a:bodyPr>
          <a:lstStyle/>
          <a:p>
            <a:pPr>
              <a:lnSpc>
                <a:spcPct val="130000"/>
              </a:lnSpc>
            </a:pPr>
            <a:endParaRPr lang="zh-CN" altLang="en-US" sz="1400" dirty="0">
              <a:latin typeface="Arial" panose="020B0604020202020204" pitchFamily="34" charset="0"/>
              <a:ea typeface="微软雅黑" panose="020B0503020204020204" pitchFamily="34" charset="-122"/>
            </a:endParaRPr>
          </a:p>
        </p:txBody>
      </p:sp>
      <p:sp>
        <p:nvSpPr>
          <p:cNvPr id="14" name="文本框 13">
            <a:extLst>
              <a:ext uri="{FF2B5EF4-FFF2-40B4-BE49-F238E27FC236}">
                <a16:creationId xmlns:a16="http://schemas.microsoft.com/office/drawing/2014/main" id="{6C5F47D3-7342-861D-BE4F-75535D2C75DC}"/>
              </a:ext>
            </a:extLst>
          </p:cNvPr>
          <p:cNvSpPr txBox="1"/>
          <p:nvPr/>
        </p:nvSpPr>
        <p:spPr>
          <a:xfrm>
            <a:off x="710381" y="3427159"/>
            <a:ext cx="4726858" cy="380810"/>
          </a:xfrm>
          <a:prstGeom prst="rect">
            <a:avLst/>
          </a:prstGeom>
          <a:noFill/>
        </p:spPr>
        <p:txBody>
          <a:bodyPr wrap="square" rtlCol="0">
            <a:spAutoFit/>
          </a:bodyPr>
          <a:lstStyle/>
          <a:p>
            <a:pPr>
              <a:lnSpc>
                <a:spcPct val="130000"/>
              </a:lnSpc>
            </a:pPr>
            <a:r>
              <a:rPr lang="zh-CN" altLang="en-US" sz="1600" dirty="0">
                <a:latin typeface="Arial" panose="020B0604020202020204" pitchFamily="34" charset="0"/>
                <a:ea typeface="微软雅黑" panose="020B0503020204020204" pitchFamily="34" charset="-122"/>
              </a:rPr>
              <a:t>函数的优化目标为：</a:t>
            </a:r>
          </a:p>
        </p:txBody>
      </p:sp>
      <p:pic>
        <p:nvPicPr>
          <p:cNvPr id="16" name="图片 15">
            <a:extLst>
              <a:ext uri="{FF2B5EF4-FFF2-40B4-BE49-F238E27FC236}">
                <a16:creationId xmlns:a16="http://schemas.microsoft.com/office/drawing/2014/main" id="{945EEBDB-0C57-6BB3-6660-540225A695A6}"/>
              </a:ext>
            </a:extLst>
          </p:cNvPr>
          <p:cNvPicPr>
            <a:picLocks noChangeAspect="1"/>
          </p:cNvPicPr>
          <p:nvPr/>
        </p:nvPicPr>
        <p:blipFill>
          <a:blip r:embed="rId4"/>
          <a:stretch>
            <a:fillRect/>
          </a:stretch>
        </p:blipFill>
        <p:spPr>
          <a:xfrm>
            <a:off x="2458064" y="3965033"/>
            <a:ext cx="4227872" cy="792726"/>
          </a:xfrm>
          <a:prstGeom prst="rect">
            <a:avLst/>
          </a:prstGeom>
        </p:spPr>
      </p:pic>
    </p:spTree>
    <p:extLst>
      <p:ext uri="{BB962C8B-B14F-4D97-AF65-F5344CB8AC3E}">
        <p14:creationId xmlns:p14="http://schemas.microsoft.com/office/powerpoint/2010/main" val="246546350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313176"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相关算法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CC65E51C-6AC6-9140-D342-A569A3E55833}"/>
              </a:ext>
            </a:extLst>
          </p:cNvPr>
          <p:cNvSpPr txBox="1"/>
          <p:nvPr/>
        </p:nvSpPr>
        <p:spPr>
          <a:xfrm>
            <a:off x="582561" y="789039"/>
            <a:ext cx="4114800" cy="452945"/>
          </a:xfrm>
          <a:prstGeom prst="rect">
            <a:avLst/>
          </a:prstGeom>
          <a:noFill/>
        </p:spPr>
        <p:txBody>
          <a:bodyPr wrap="square" rtlCol="0">
            <a:spAutoFit/>
          </a:bodyPr>
          <a:lstStyle/>
          <a:p>
            <a:pPr>
              <a:lnSpc>
                <a:spcPct val="130000"/>
              </a:lnSpc>
            </a:pPr>
            <a:r>
              <a:rPr lang="zh-CN" altLang="en-US" sz="2000" b="1" i="0" dirty="0">
                <a:solidFill>
                  <a:srgbClr val="121212"/>
                </a:solidFill>
                <a:effectLst/>
                <a:latin typeface="-apple-system"/>
              </a:rPr>
              <a:t>目标检测算法分类：</a:t>
            </a:r>
            <a:endParaRPr lang="zh-CN" altLang="en-US" sz="2000" b="1" dirty="0">
              <a:latin typeface="Arial" panose="020B0604020202020204" pitchFamily="34" charset="0"/>
              <a:ea typeface="微软雅黑" panose="020B0503020204020204" pitchFamily="34" charset="-122"/>
            </a:endParaRPr>
          </a:p>
        </p:txBody>
      </p:sp>
      <p:pic>
        <p:nvPicPr>
          <p:cNvPr id="5122" name="Picture 2">
            <a:extLst>
              <a:ext uri="{FF2B5EF4-FFF2-40B4-BE49-F238E27FC236}">
                <a16:creationId xmlns:a16="http://schemas.microsoft.com/office/drawing/2014/main" id="{FCE579AD-D5F6-1688-A084-ED3645E37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22296"/>
            <a:ext cx="68580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3529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313176"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相关算法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CC65E51C-6AC6-9140-D342-A569A3E55833}"/>
              </a:ext>
            </a:extLst>
          </p:cNvPr>
          <p:cNvSpPr txBox="1"/>
          <p:nvPr/>
        </p:nvSpPr>
        <p:spPr>
          <a:xfrm>
            <a:off x="582561" y="789039"/>
            <a:ext cx="4114800" cy="452945"/>
          </a:xfrm>
          <a:prstGeom prst="rect">
            <a:avLst/>
          </a:prstGeom>
          <a:noFill/>
        </p:spPr>
        <p:txBody>
          <a:bodyPr wrap="square" rtlCol="0">
            <a:spAutoFit/>
          </a:bodyPr>
          <a:lstStyle/>
          <a:p>
            <a:pPr>
              <a:lnSpc>
                <a:spcPct val="130000"/>
              </a:lnSpc>
            </a:pPr>
            <a:r>
              <a:rPr lang="zh-CN" altLang="en-US" sz="2000" b="1" i="0" dirty="0">
                <a:solidFill>
                  <a:srgbClr val="121212"/>
                </a:solidFill>
                <a:effectLst/>
                <a:latin typeface="-apple-system"/>
              </a:rPr>
              <a:t>目标检测算法分类：</a:t>
            </a:r>
            <a:endParaRPr lang="zh-CN" altLang="en-US" sz="2000" b="1" dirty="0">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B3B687B9-84D9-A350-44AC-7859B7379EE7}"/>
              </a:ext>
            </a:extLst>
          </p:cNvPr>
          <p:cNvSpPr txBox="1"/>
          <p:nvPr/>
        </p:nvSpPr>
        <p:spPr>
          <a:xfrm>
            <a:off x="722671" y="1378974"/>
            <a:ext cx="7565923" cy="3469283"/>
          </a:xfrm>
          <a:prstGeom prst="rect">
            <a:avLst/>
          </a:prstGeom>
          <a:noFill/>
        </p:spPr>
        <p:txBody>
          <a:bodyPr wrap="square" rtlCol="0">
            <a:spAutoFit/>
          </a:bodyPr>
          <a:lstStyle/>
          <a:p>
            <a:pPr algn="just">
              <a:lnSpc>
                <a:spcPct val="200000"/>
              </a:lnSpc>
            </a:pPr>
            <a:r>
              <a:rPr lang="zh-CN" altLang="en-US" sz="1600" b="0" i="0" dirty="0">
                <a:solidFill>
                  <a:srgbClr val="121212"/>
                </a:solidFill>
                <a:effectLst/>
                <a:latin typeface="-apple-system"/>
              </a:rPr>
              <a:t>目标检测的发展可以划分为两个周期：</a:t>
            </a:r>
          </a:p>
          <a:p>
            <a:pPr algn="just">
              <a:lnSpc>
                <a:spcPct val="200000"/>
              </a:lnSpc>
            </a:pPr>
            <a:r>
              <a:rPr lang="zh-CN" altLang="en-US" sz="1600" b="0" i="0" dirty="0">
                <a:solidFill>
                  <a:srgbClr val="121212"/>
                </a:solidFill>
                <a:effectLst/>
                <a:latin typeface="-apple-system"/>
              </a:rPr>
              <a:t>（</a:t>
            </a:r>
            <a:r>
              <a:rPr lang="en-US" altLang="zh-CN" sz="1600" b="0" i="0" dirty="0">
                <a:solidFill>
                  <a:srgbClr val="121212"/>
                </a:solidFill>
                <a:effectLst/>
                <a:latin typeface="-apple-system"/>
              </a:rPr>
              <a:t>1</a:t>
            </a:r>
            <a:r>
              <a:rPr lang="zh-CN" altLang="en-US" sz="1600" b="0" i="0" dirty="0">
                <a:solidFill>
                  <a:srgbClr val="121212"/>
                </a:solidFill>
                <a:effectLst/>
                <a:latin typeface="-apple-system"/>
              </a:rPr>
              <a:t>）传统目标检测算法（</a:t>
            </a:r>
            <a:r>
              <a:rPr lang="en-US" altLang="zh-CN" sz="1600" b="0" i="0" dirty="0">
                <a:solidFill>
                  <a:srgbClr val="121212"/>
                </a:solidFill>
                <a:effectLst/>
                <a:latin typeface="-apple-system"/>
              </a:rPr>
              <a:t>1998-2014</a:t>
            </a:r>
            <a:r>
              <a:rPr lang="zh-CN" altLang="en-US" sz="1600" b="0" i="0" dirty="0">
                <a:solidFill>
                  <a:srgbClr val="121212"/>
                </a:solidFill>
                <a:effectLst/>
                <a:latin typeface="-apple-system"/>
              </a:rPr>
              <a:t>）：</a:t>
            </a:r>
            <a:r>
              <a:rPr lang="zh-CN" altLang="en-US" sz="1600" b="0" i="0" dirty="0">
                <a:solidFill>
                  <a:srgbClr val="FF0000"/>
                </a:solidFill>
                <a:effectLst/>
                <a:latin typeface="-apple-system"/>
              </a:rPr>
              <a:t>传统目标检测算法主要基于手工提取特征</a:t>
            </a:r>
            <a:r>
              <a:rPr lang="zh-CN" altLang="en-US" sz="1600" b="0" i="0" dirty="0">
                <a:solidFill>
                  <a:srgbClr val="121212"/>
                </a:solidFill>
                <a:effectLst/>
                <a:latin typeface="-apple-system"/>
              </a:rPr>
              <a:t>，具体步骤可概括为：选取感兴趣区域</a:t>
            </a:r>
            <a:r>
              <a:rPr lang="en-US" altLang="zh-CN" sz="1600" b="0" i="0" dirty="0">
                <a:solidFill>
                  <a:srgbClr val="121212"/>
                </a:solidFill>
                <a:effectLst/>
                <a:latin typeface="-apple-system"/>
              </a:rPr>
              <a:t>-&gt;</a:t>
            </a:r>
            <a:r>
              <a:rPr lang="zh-CN" altLang="en-US" sz="1600" b="0" i="0" dirty="0">
                <a:solidFill>
                  <a:srgbClr val="121212"/>
                </a:solidFill>
                <a:effectLst/>
                <a:latin typeface="-apple-system"/>
              </a:rPr>
              <a:t>对可能包含物体的区域进行特征分类</a:t>
            </a:r>
            <a:r>
              <a:rPr lang="en-US" altLang="zh-CN" sz="1600" b="0" i="0" dirty="0">
                <a:solidFill>
                  <a:srgbClr val="121212"/>
                </a:solidFill>
                <a:effectLst/>
                <a:latin typeface="-apple-system"/>
              </a:rPr>
              <a:t>-&gt;</a:t>
            </a:r>
            <a:r>
              <a:rPr lang="zh-CN" altLang="en-US" sz="1600" b="0" i="0" dirty="0">
                <a:solidFill>
                  <a:srgbClr val="121212"/>
                </a:solidFill>
                <a:effectLst/>
                <a:latin typeface="-apple-system"/>
              </a:rPr>
              <a:t>对提取的特征进行检测。虽然传统目标检测算法经过了十余年的发展，但是其识别效果并没有较大改善且运算量大，此处不再详细介绍。</a:t>
            </a:r>
          </a:p>
          <a:p>
            <a:pPr algn="just">
              <a:lnSpc>
                <a:spcPct val="200000"/>
              </a:lnSpc>
            </a:pPr>
            <a:r>
              <a:rPr lang="zh-CN" altLang="en-US" sz="1600" b="0" i="0" dirty="0">
                <a:solidFill>
                  <a:srgbClr val="121212"/>
                </a:solidFill>
                <a:effectLst/>
                <a:latin typeface="-apple-system"/>
              </a:rPr>
              <a:t>（</a:t>
            </a:r>
            <a:r>
              <a:rPr lang="en-US" altLang="zh-CN" sz="1600" b="0" i="0" dirty="0">
                <a:solidFill>
                  <a:srgbClr val="121212"/>
                </a:solidFill>
                <a:effectLst/>
                <a:latin typeface="-apple-system"/>
              </a:rPr>
              <a:t>2</a:t>
            </a:r>
            <a:r>
              <a:rPr lang="zh-CN" altLang="en-US" sz="1600" b="0" i="0" dirty="0">
                <a:solidFill>
                  <a:srgbClr val="121212"/>
                </a:solidFill>
                <a:effectLst/>
                <a:latin typeface="-apple-system"/>
              </a:rPr>
              <a:t>）基于深度学习的目标检测算法（</a:t>
            </a:r>
            <a:r>
              <a:rPr lang="en-US" altLang="zh-CN" sz="1600" b="0" i="0" dirty="0">
                <a:solidFill>
                  <a:srgbClr val="121212"/>
                </a:solidFill>
                <a:effectLst/>
                <a:latin typeface="-apple-system"/>
              </a:rPr>
              <a:t>2014-</a:t>
            </a:r>
            <a:r>
              <a:rPr lang="zh-CN" altLang="en-US" sz="1600" b="0" i="0" dirty="0">
                <a:solidFill>
                  <a:srgbClr val="121212"/>
                </a:solidFill>
                <a:effectLst/>
                <a:latin typeface="-apple-system"/>
              </a:rPr>
              <a:t>）：该方法主要分为</a:t>
            </a:r>
            <a:r>
              <a:rPr lang="en-US" altLang="zh-CN" sz="1600" b="0" i="0" dirty="0">
                <a:solidFill>
                  <a:srgbClr val="121212"/>
                </a:solidFill>
                <a:effectLst/>
                <a:latin typeface="-apple-system"/>
              </a:rPr>
              <a:t>Anchor-based</a:t>
            </a:r>
            <a:r>
              <a:rPr lang="zh-CN" altLang="en-US" sz="1600" b="0" i="0" dirty="0">
                <a:solidFill>
                  <a:srgbClr val="121212"/>
                </a:solidFill>
                <a:effectLst/>
                <a:latin typeface="-apple-system"/>
              </a:rPr>
              <a:t>的</a:t>
            </a:r>
            <a:r>
              <a:rPr lang="en-US" altLang="zh-CN" sz="1600" b="0" i="0" dirty="0">
                <a:solidFill>
                  <a:srgbClr val="121212"/>
                </a:solidFill>
                <a:effectLst/>
                <a:latin typeface="-apple-system"/>
              </a:rPr>
              <a:t>Two Stage</a:t>
            </a:r>
            <a:r>
              <a:rPr lang="zh-CN" altLang="en-US" sz="1600" b="0" i="0" dirty="0">
                <a:solidFill>
                  <a:srgbClr val="121212"/>
                </a:solidFill>
                <a:effectLst/>
                <a:latin typeface="-apple-system"/>
              </a:rPr>
              <a:t>和</a:t>
            </a:r>
            <a:r>
              <a:rPr lang="en-US" altLang="zh-CN" sz="1600" b="0" i="0" dirty="0">
                <a:solidFill>
                  <a:srgbClr val="121212"/>
                </a:solidFill>
                <a:effectLst/>
                <a:latin typeface="-apple-system"/>
              </a:rPr>
              <a:t>One Stage</a:t>
            </a:r>
            <a:r>
              <a:rPr lang="zh-CN" altLang="en-US" sz="1600" b="0" i="0" dirty="0">
                <a:solidFill>
                  <a:srgbClr val="121212"/>
                </a:solidFill>
                <a:effectLst/>
                <a:latin typeface="-apple-system"/>
              </a:rPr>
              <a:t>和</a:t>
            </a:r>
            <a:r>
              <a:rPr lang="en-US" altLang="zh-CN" sz="1600" b="0" i="0" dirty="0">
                <a:solidFill>
                  <a:srgbClr val="121212"/>
                </a:solidFill>
                <a:effectLst/>
                <a:latin typeface="-apple-system"/>
              </a:rPr>
              <a:t>Anchor-free</a:t>
            </a:r>
            <a:r>
              <a:rPr lang="zh-CN" altLang="en-US" sz="1600" b="0" i="0" dirty="0">
                <a:solidFill>
                  <a:srgbClr val="121212"/>
                </a:solidFill>
                <a:effectLst/>
                <a:latin typeface="-apple-system"/>
              </a:rPr>
              <a:t>两种思路。</a:t>
            </a:r>
          </a:p>
        </p:txBody>
      </p:sp>
    </p:spTree>
    <p:extLst>
      <p:ext uri="{BB962C8B-B14F-4D97-AF65-F5344CB8AC3E}">
        <p14:creationId xmlns:p14="http://schemas.microsoft.com/office/powerpoint/2010/main" val="52547614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313176"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相关算法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CC65E51C-6AC6-9140-D342-A569A3E55833}"/>
              </a:ext>
            </a:extLst>
          </p:cNvPr>
          <p:cNvSpPr txBox="1"/>
          <p:nvPr/>
        </p:nvSpPr>
        <p:spPr>
          <a:xfrm>
            <a:off x="582561" y="789039"/>
            <a:ext cx="4114800" cy="452945"/>
          </a:xfrm>
          <a:prstGeom prst="rect">
            <a:avLst/>
          </a:prstGeom>
          <a:noFill/>
        </p:spPr>
        <p:txBody>
          <a:bodyPr wrap="square" rtlCol="0">
            <a:spAutoFit/>
          </a:bodyPr>
          <a:lstStyle/>
          <a:p>
            <a:pPr>
              <a:lnSpc>
                <a:spcPct val="130000"/>
              </a:lnSpc>
            </a:pPr>
            <a:r>
              <a:rPr lang="zh-CN" altLang="en-US" sz="2000" b="1" i="0" dirty="0">
                <a:solidFill>
                  <a:srgbClr val="121212"/>
                </a:solidFill>
                <a:effectLst/>
                <a:latin typeface="-apple-system"/>
              </a:rPr>
              <a:t>目标检测算法分类：</a:t>
            </a:r>
            <a:endParaRPr lang="zh-CN" altLang="en-US" sz="2000" b="1" dirty="0">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B3B687B9-84D9-A350-44AC-7859B7379EE7}"/>
              </a:ext>
            </a:extLst>
          </p:cNvPr>
          <p:cNvSpPr txBox="1"/>
          <p:nvPr/>
        </p:nvSpPr>
        <p:spPr>
          <a:xfrm>
            <a:off x="722671" y="1378974"/>
            <a:ext cx="7565923" cy="2484398"/>
          </a:xfrm>
          <a:prstGeom prst="rect">
            <a:avLst/>
          </a:prstGeom>
          <a:noFill/>
        </p:spPr>
        <p:txBody>
          <a:bodyPr wrap="square" rtlCol="0">
            <a:spAutoFit/>
          </a:bodyPr>
          <a:lstStyle/>
          <a:p>
            <a:pPr algn="just">
              <a:lnSpc>
                <a:spcPct val="200000"/>
              </a:lnSpc>
            </a:pPr>
            <a:r>
              <a:rPr lang="en-US" altLang="zh-CN" sz="1600" b="0" i="0" dirty="0">
                <a:solidFill>
                  <a:srgbClr val="121212"/>
                </a:solidFill>
                <a:effectLst/>
                <a:latin typeface="-apple-system"/>
              </a:rPr>
              <a:t>a</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Two Stage</a:t>
            </a:r>
            <a:r>
              <a:rPr lang="zh-CN" altLang="en-US" sz="1600" b="0" i="0" dirty="0">
                <a:solidFill>
                  <a:srgbClr val="121212"/>
                </a:solidFill>
                <a:effectLst/>
                <a:latin typeface="-apple-system"/>
              </a:rPr>
              <a:t>：先预设一个区域，该区域称为</a:t>
            </a:r>
            <a:r>
              <a:rPr lang="en-US" altLang="zh-CN" sz="1600" b="0" i="0" dirty="0">
                <a:solidFill>
                  <a:srgbClr val="121212"/>
                </a:solidFill>
                <a:effectLst/>
                <a:latin typeface="-apple-system"/>
              </a:rPr>
              <a:t>Region Proposal</a:t>
            </a:r>
            <a:r>
              <a:rPr lang="zh-CN" altLang="en-US" sz="1600" b="0" i="0" dirty="0">
                <a:solidFill>
                  <a:srgbClr val="121212"/>
                </a:solidFill>
                <a:effectLst/>
                <a:latin typeface="-apple-system"/>
              </a:rPr>
              <a:t>，即一个可能包含待检测物体的预选框（简称</a:t>
            </a:r>
            <a:r>
              <a:rPr lang="en-US" altLang="zh-CN" sz="1600" b="0" i="0" dirty="0">
                <a:solidFill>
                  <a:srgbClr val="121212"/>
                </a:solidFill>
                <a:effectLst/>
                <a:latin typeface="-apple-system"/>
              </a:rPr>
              <a:t>RP</a:t>
            </a:r>
            <a:r>
              <a:rPr lang="zh-CN" altLang="en-US" sz="1600" b="0" i="0" dirty="0">
                <a:solidFill>
                  <a:srgbClr val="121212"/>
                </a:solidFill>
                <a:effectLst/>
                <a:latin typeface="-apple-system"/>
              </a:rPr>
              <a:t>），再通过卷积神经网络进行样本分类计算。</a:t>
            </a:r>
            <a:endParaRPr lang="en-US" altLang="zh-CN" sz="1600" b="0" i="0" dirty="0">
              <a:solidFill>
                <a:srgbClr val="121212"/>
              </a:solidFill>
              <a:effectLst/>
              <a:latin typeface="-apple-system"/>
            </a:endParaRPr>
          </a:p>
          <a:p>
            <a:pPr algn="just">
              <a:lnSpc>
                <a:spcPct val="200000"/>
              </a:lnSpc>
            </a:pPr>
            <a:r>
              <a:rPr lang="zh-CN" altLang="en-US" sz="1600" b="0" i="0" dirty="0">
                <a:solidFill>
                  <a:srgbClr val="121212"/>
                </a:solidFill>
                <a:effectLst/>
                <a:latin typeface="-apple-system"/>
              </a:rPr>
              <a:t>该算法的流程是：特征提取 </a:t>
            </a:r>
            <a:r>
              <a:rPr lang="en-US" altLang="zh-CN" sz="1600" b="0" i="0" dirty="0">
                <a:solidFill>
                  <a:srgbClr val="121212"/>
                </a:solidFill>
                <a:effectLst/>
                <a:latin typeface="-apple-system"/>
              </a:rPr>
              <a:t>-&gt; </a:t>
            </a:r>
            <a:r>
              <a:rPr lang="zh-CN" altLang="en-US" sz="1600" b="0" i="0" dirty="0">
                <a:solidFill>
                  <a:srgbClr val="121212"/>
                </a:solidFill>
                <a:effectLst/>
                <a:latin typeface="-apple-system"/>
              </a:rPr>
              <a:t>生成</a:t>
            </a:r>
            <a:r>
              <a:rPr lang="en-US" altLang="zh-CN" sz="1600" b="0" i="0" dirty="0">
                <a:solidFill>
                  <a:srgbClr val="121212"/>
                </a:solidFill>
                <a:effectLst/>
                <a:latin typeface="-apple-system"/>
              </a:rPr>
              <a:t>RP -&gt; </a:t>
            </a:r>
            <a:r>
              <a:rPr lang="zh-CN" altLang="en-US" sz="1600" b="0" i="0" dirty="0">
                <a:solidFill>
                  <a:srgbClr val="121212"/>
                </a:solidFill>
                <a:effectLst/>
                <a:latin typeface="-apple-system"/>
              </a:rPr>
              <a:t>分类</a:t>
            </a:r>
            <a:r>
              <a:rPr lang="en-US" altLang="zh-CN" sz="1600" b="0" i="0" dirty="0">
                <a:solidFill>
                  <a:srgbClr val="121212"/>
                </a:solidFill>
                <a:effectLst/>
                <a:latin typeface="-apple-system"/>
              </a:rPr>
              <a:t>/</a:t>
            </a:r>
            <a:r>
              <a:rPr lang="zh-CN" altLang="en-US" sz="1600" b="0" i="0" dirty="0">
                <a:solidFill>
                  <a:srgbClr val="121212"/>
                </a:solidFill>
                <a:effectLst/>
                <a:latin typeface="-apple-system"/>
              </a:rPr>
              <a:t>回归定位。</a:t>
            </a:r>
            <a:endParaRPr lang="en-US" altLang="zh-CN" sz="1600" b="0" i="0" dirty="0">
              <a:solidFill>
                <a:srgbClr val="121212"/>
              </a:solidFill>
              <a:effectLst/>
              <a:latin typeface="-apple-system"/>
            </a:endParaRPr>
          </a:p>
          <a:p>
            <a:pPr algn="just">
              <a:lnSpc>
                <a:spcPct val="200000"/>
              </a:lnSpc>
            </a:pPr>
            <a:r>
              <a:rPr lang="zh-CN" altLang="en-US" sz="1600" b="0" i="0" dirty="0">
                <a:solidFill>
                  <a:srgbClr val="121212"/>
                </a:solidFill>
                <a:effectLst/>
                <a:latin typeface="-apple-system"/>
              </a:rPr>
              <a:t>常见的</a:t>
            </a:r>
            <a:r>
              <a:rPr lang="en-US" altLang="zh-CN" sz="1600" b="0" i="0" dirty="0">
                <a:solidFill>
                  <a:srgbClr val="121212"/>
                </a:solidFill>
                <a:effectLst/>
                <a:latin typeface="-apple-system"/>
              </a:rPr>
              <a:t>Two Stage</a:t>
            </a:r>
            <a:r>
              <a:rPr lang="zh-CN" altLang="en-US" sz="1600" b="0" i="0" dirty="0">
                <a:solidFill>
                  <a:srgbClr val="121212"/>
                </a:solidFill>
                <a:effectLst/>
                <a:latin typeface="-apple-system"/>
              </a:rPr>
              <a:t>算法有：</a:t>
            </a:r>
            <a:r>
              <a:rPr lang="en-US" altLang="zh-CN" sz="1600" b="0" i="0" dirty="0">
                <a:solidFill>
                  <a:srgbClr val="FF0000"/>
                </a:solidFill>
                <a:effectLst/>
                <a:latin typeface="-apple-system"/>
              </a:rPr>
              <a:t>R-CNN</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SPP-Net</a:t>
            </a:r>
            <a:r>
              <a:rPr lang="zh-CN" altLang="en-US" sz="1600" b="0" i="0" dirty="0">
                <a:solidFill>
                  <a:srgbClr val="121212"/>
                </a:solidFill>
                <a:effectLst/>
                <a:latin typeface="-apple-system"/>
              </a:rPr>
              <a:t>、</a:t>
            </a:r>
            <a:r>
              <a:rPr lang="en-US" altLang="zh-CN" sz="1600" b="0" i="0" dirty="0">
                <a:solidFill>
                  <a:srgbClr val="FF0000"/>
                </a:solidFill>
                <a:effectLst/>
                <a:latin typeface="-apple-system"/>
              </a:rPr>
              <a:t>Fast R-CNN</a:t>
            </a:r>
            <a:r>
              <a:rPr lang="zh-CN" altLang="en-US" sz="1600" b="0" i="0" dirty="0">
                <a:solidFill>
                  <a:srgbClr val="121212"/>
                </a:solidFill>
                <a:effectLst/>
                <a:latin typeface="-apple-system"/>
              </a:rPr>
              <a:t>、</a:t>
            </a:r>
            <a:r>
              <a:rPr lang="en-US" altLang="zh-CN" sz="1600" b="0" i="0" dirty="0">
                <a:solidFill>
                  <a:srgbClr val="FF0000"/>
                </a:solidFill>
                <a:effectLst/>
                <a:latin typeface="-apple-system"/>
              </a:rPr>
              <a:t>Faster R-CNN</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R-FCN</a:t>
            </a:r>
            <a:r>
              <a:rPr lang="zh-CN" altLang="en-US" sz="1600" b="0" i="0" dirty="0">
                <a:solidFill>
                  <a:srgbClr val="121212"/>
                </a:solidFill>
                <a:effectLst/>
                <a:latin typeface="-apple-system"/>
              </a:rPr>
              <a:t>等，其特点是检测精度高，但是检测速度不如</a:t>
            </a:r>
            <a:r>
              <a:rPr lang="en-US" altLang="zh-CN" sz="1600" b="0" i="0" dirty="0">
                <a:solidFill>
                  <a:srgbClr val="121212"/>
                </a:solidFill>
                <a:effectLst/>
                <a:latin typeface="-apple-system"/>
              </a:rPr>
              <a:t>One Stage</a:t>
            </a:r>
            <a:r>
              <a:rPr lang="zh-CN" altLang="en-US" sz="1600" b="0" i="0" dirty="0">
                <a:solidFill>
                  <a:srgbClr val="121212"/>
                </a:solidFill>
                <a:effectLst/>
                <a:latin typeface="-apple-system"/>
              </a:rPr>
              <a:t>方法高。</a:t>
            </a:r>
          </a:p>
        </p:txBody>
      </p:sp>
    </p:spTree>
    <p:extLst>
      <p:ext uri="{BB962C8B-B14F-4D97-AF65-F5344CB8AC3E}">
        <p14:creationId xmlns:p14="http://schemas.microsoft.com/office/powerpoint/2010/main" val="25819600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313176"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相关算法</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CC65E51C-6AC6-9140-D342-A569A3E55833}"/>
              </a:ext>
            </a:extLst>
          </p:cNvPr>
          <p:cNvSpPr txBox="1"/>
          <p:nvPr/>
        </p:nvSpPr>
        <p:spPr>
          <a:xfrm>
            <a:off x="582561" y="789039"/>
            <a:ext cx="4114800" cy="452945"/>
          </a:xfrm>
          <a:prstGeom prst="rect">
            <a:avLst/>
          </a:prstGeom>
          <a:noFill/>
        </p:spPr>
        <p:txBody>
          <a:bodyPr wrap="square" rtlCol="0">
            <a:spAutoFit/>
          </a:bodyPr>
          <a:lstStyle/>
          <a:p>
            <a:pPr>
              <a:lnSpc>
                <a:spcPct val="130000"/>
              </a:lnSpc>
            </a:pPr>
            <a:r>
              <a:rPr lang="zh-CN" altLang="en-US" sz="2000" b="1" i="0" dirty="0">
                <a:solidFill>
                  <a:srgbClr val="121212"/>
                </a:solidFill>
                <a:effectLst/>
                <a:latin typeface="-apple-system"/>
              </a:rPr>
              <a:t>目标检测算法分类：</a:t>
            </a:r>
            <a:endParaRPr lang="zh-CN" altLang="en-US" sz="2000" b="1" dirty="0">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B3B687B9-84D9-A350-44AC-7859B7379EE7}"/>
              </a:ext>
            </a:extLst>
          </p:cNvPr>
          <p:cNvSpPr txBox="1"/>
          <p:nvPr/>
        </p:nvSpPr>
        <p:spPr>
          <a:xfrm>
            <a:off x="722671" y="1241984"/>
            <a:ext cx="7565923" cy="1991956"/>
          </a:xfrm>
          <a:prstGeom prst="rect">
            <a:avLst/>
          </a:prstGeom>
          <a:noFill/>
        </p:spPr>
        <p:txBody>
          <a:bodyPr wrap="square" rtlCol="0">
            <a:spAutoFit/>
          </a:bodyPr>
          <a:lstStyle/>
          <a:p>
            <a:pPr algn="just">
              <a:lnSpc>
                <a:spcPct val="200000"/>
              </a:lnSpc>
            </a:pPr>
            <a:r>
              <a:rPr lang="en-US" altLang="zh-CN" sz="1600" b="0" i="0" dirty="0">
                <a:solidFill>
                  <a:srgbClr val="121212"/>
                </a:solidFill>
                <a:effectLst/>
                <a:latin typeface="-apple-system"/>
              </a:rPr>
              <a:t>b</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One Stage</a:t>
            </a:r>
            <a:r>
              <a:rPr lang="zh-CN" altLang="en-US" sz="1600" b="0" i="0" dirty="0">
                <a:solidFill>
                  <a:srgbClr val="121212"/>
                </a:solidFill>
                <a:effectLst/>
                <a:latin typeface="-apple-system"/>
              </a:rPr>
              <a:t>：</a:t>
            </a:r>
            <a:r>
              <a:rPr lang="zh-CN" altLang="en-US" sz="1600" b="0" i="0" dirty="0">
                <a:solidFill>
                  <a:srgbClr val="FF0000"/>
                </a:solidFill>
                <a:effectLst/>
                <a:latin typeface="-apple-system"/>
              </a:rPr>
              <a:t>直接在网络中提取特征值来分类目标和定位。</a:t>
            </a:r>
            <a:endParaRPr lang="en-US" altLang="zh-CN" sz="1600" b="0" i="0" dirty="0">
              <a:solidFill>
                <a:srgbClr val="FF0000"/>
              </a:solidFill>
              <a:effectLst/>
              <a:latin typeface="-apple-system"/>
            </a:endParaRPr>
          </a:p>
          <a:p>
            <a:pPr algn="just">
              <a:lnSpc>
                <a:spcPct val="200000"/>
              </a:lnSpc>
            </a:pPr>
            <a:r>
              <a:rPr lang="zh-CN" altLang="en-US" sz="1600" b="0" i="0" dirty="0">
                <a:solidFill>
                  <a:srgbClr val="121212"/>
                </a:solidFill>
                <a:effectLst/>
                <a:latin typeface="-apple-system"/>
              </a:rPr>
              <a:t>该算法的流程是：特征提取 </a:t>
            </a:r>
            <a:r>
              <a:rPr lang="en-US" altLang="zh-CN" sz="1600" b="0" i="0" dirty="0">
                <a:solidFill>
                  <a:srgbClr val="121212"/>
                </a:solidFill>
                <a:effectLst/>
                <a:latin typeface="-apple-system"/>
              </a:rPr>
              <a:t>-&gt; </a:t>
            </a:r>
            <a:r>
              <a:rPr lang="zh-CN" altLang="en-US" sz="1600" b="0" i="0" dirty="0">
                <a:solidFill>
                  <a:srgbClr val="121212"/>
                </a:solidFill>
                <a:effectLst/>
                <a:latin typeface="-apple-system"/>
              </a:rPr>
              <a:t>分类</a:t>
            </a:r>
            <a:r>
              <a:rPr lang="en-US" altLang="zh-CN" sz="1600" b="0" i="0" dirty="0">
                <a:solidFill>
                  <a:srgbClr val="121212"/>
                </a:solidFill>
                <a:effectLst/>
                <a:latin typeface="-apple-system"/>
              </a:rPr>
              <a:t>/</a:t>
            </a:r>
            <a:r>
              <a:rPr lang="zh-CN" altLang="en-US" sz="1600" b="0" i="0" dirty="0">
                <a:solidFill>
                  <a:srgbClr val="121212"/>
                </a:solidFill>
                <a:effectLst/>
                <a:latin typeface="-apple-system"/>
              </a:rPr>
              <a:t>回归定位。</a:t>
            </a:r>
            <a:endParaRPr lang="en-US" altLang="zh-CN" sz="1600" b="0" i="0" dirty="0">
              <a:solidFill>
                <a:srgbClr val="121212"/>
              </a:solidFill>
              <a:effectLst/>
              <a:latin typeface="-apple-system"/>
            </a:endParaRPr>
          </a:p>
          <a:p>
            <a:pPr algn="just">
              <a:lnSpc>
                <a:spcPct val="200000"/>
              </a:lnSpc>
            </a:pPr>
            <a:r>
              <a:rPr lang="zh-CN" altLang="en-US" sz="1600" b="0" i="0" dirty="0">
                <a:solidFill>
                  <a:srgbClr val="121212"/>
                </a:solidFill>
                <a:effectLst/>
                <a:latin typeface="-apple-system"/>
              </a:rPr>
              <a:t>常见的</a:t>
            </a:r>
            <a:r>
              <a:rPr lang="en-US" altLang="zh-CN" sz="1600" b="0" i="0" dirty="0">
                <a:solidFill>
                  <a:srgbClr val="121212"/>
                </a:solidFill>
                <a:effectLst/>
                <a:latin typeface="-apple-system"/>
              </a:rPr>
              <a:t>One Stage</a:t>
            </a:r>
            <a:r>
              <a:rPr lang="zh-CN" altLang="en-US" sz="1600" b="0" i="0" dirty="0">
                <a:solidFill>
                  <a:srgbClr val="121212"/>
                </a:solidFill>
                <a:effectLst/>
                <a:latin typeface="-apple-system"/>
              </a:rPr>
              <a:t>算法有：</a:t>
            </a:r>
            <a:r>
              <a:rPr lang="en-US" altLang="zh-CN" sz="1600" b="0" i="0" dirty="0" err="1">
                <a:solidFill>
                  <a:srgbClr val="121212"/>
                </a:solidFill>
                <a:effectLst/>
                <a:latin typeface="-apple-system"/>
              </a:rPr>
              <a:t>OverFeat</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YOLOv1</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YOLOv2</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YOLOv3</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YOLOv5</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SSD</a:t>
            </a:r>
            <a:r>
              <a:rPr lang="zh-CN" altLang="en-US" sz="1600" b="0" i="0" dirty="0">
                <a:solidFill>
                  <a:srgbClr val="121212"/>
                </a:solidFill>
                <a:effectLst/>
                <a:latin typeface="-apple-system"/>
              </a:rPr>
              <a:t>、</a:t>
            </a:r>
            <a:r>
              <a:rPr lang="en-US" altLang="zh-CN" sz="1600" b="0" i="0" dirty="0" err="1">
                <a:solidFill>
                  <a:srgbClr val="121212"/>
                </a:solidFill>
                <a:effectLst/>
                <a:latin typeface="-apple-system"/>
              </a:rPr>
              <a:t>RetinaNet</a:t>
            </a:r>
            <a:r>
              <a:rPr lang="zh-CN" altLang="en-US" sz="1600" b="0" i="0" dirty="0">
                <a:solidFill>
                  <a:srgbClr val="121212"/>
                </a:solidFill>
                <a:effectLst/>
                <a:latin typeface="-apple-system"/>
              </a:rPr>
              <a:t>等，其特点是检测速度快，但是精度没有</a:t>
            </a:r>
            <a:r>
              <a:rPr lang="en-US" altLang="zh-CN" sz="1600" b="0" i="0" dirty="0">
                <a:solidFill>
                  <a:srgbClr val="121212"/>
                </a:solidFill>
                <a:effectLst/>
                <a:latin typeface="-apple-system"/>
              </a:rPr>
              <a:t>Two Stage</a:t>
            </a:r>
            <a:r>
              <a:rPr lang="zh-CN" altLang="en-US" sz="1600" b="0" i="0" dirty="0">
                <a:solidFill>
                  <a:srgbClr val="121212"/>
                </a:solidFill>
                <a:effectLst/>
                <a:latin typeface="-apple-system"/>
              </a:rPr>
              <a:t>方法高。</a:t>
            </a:r>
          </a:p>
        </p:txBody>
      </p:sp>
      <p:sp>
        <p:nvSpPr>
          <p:cNvPr id="4" name="文本框 3">
            <a:extLst>
              <a:ext uri="{FF2B5EF4-FFF2-40B4-BE49-F238E27FC236}">
                <a16:creationId xmlns:a16="http://schemas.microsoft.com/office/drawing/2014/main" id="{0CD09926-7154-82C9-CBA7-CB2964709CBB}"/>
              </a:ext>
            </a:extLst>
          </p:cNvPr>
          <p:cNvSpPr txBox="1"/>
          <p:nvPr/>
        </p:nvSpPr>
        <p:spPr>
          <a:xfrm>
            <a:off x="781665" y="3429000"/>
            <a:ext cx="7506929" cy="1002519"/>
          </a:xfrm>
          <a:prstGeom prst="rect">
            <a:avLst/>
          </a:prstGeom>
          <a:noFill/>
        </p:spPr>
        <p:txBody>
          <a:bodyPr wrap="square" rtlCol="0">
            <a:spAutoFit/>
          </a:bodyPr>
          <a:lstStyle/>
          <a:p>
            <a:pPr>
              <a:lnSpc>
                <a:spcPct val="200000"/>
              </a:lnSpc>
            </a:pPr>
            <a:r>
              <a:rPr lang="en-US" altLang="zh-CN" sz="1600" b="0" i="0" dirty="0">
                <a:solidFill>
                  <a:srgbClr val="121212"/>
                </a:solidFill>
                <a:effectLst/>
                <a:latin typeface="-apple-system"/>
              </a:rPr>
              <a:t>c</a:t>
            </a:r>
            <a:r>
              <a:rPr lang="zh-CN" altLang="en-US" sz="1600" b="0" i="0" dirty="0">
                <a:solidFill>
                  <a:srgbClr val="121212"/>
                </a:solidFill>
                <a:effectLst/>
                <a:latin typeface="-apple-system"/>
              </a:rPr>
              <a:t>）</a:t>
            </a:r>
            <a:r>
              <a:rPr lang="en-US" altLang="zh-CN" sz="1600" b="0" i="0" dirty="0">
                <a:solidFill>
                  <a:srgbClr val="121212"/>
                </a:solidFill>
                <a:effectLst/>
                <a:latin typeface="-apple-system"/>
              </a:rPr>
              <a:t>Anchor-free</a:t>
            </a:r>
            <a:r>
              <a:rPr lang="zh-CN" altLang="en-US" sz="1600" b="0" i="0" dirty="0">
                <a:solidFill>
                  <a:srgbClr val="121212"/>
                </a:solidFill>
                <a:effectLst/>
                <a:latin typeface="-apple-system"/>
              </a:rPr>
              <a:t>：该方法通过确定关键点的方式来完成检测，大大减少了网络超参数的数量。</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08593571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3961726"/>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在前人的肩膀上前行</a:t>
            </a:r>
            <a:endParaRPr lang="en-US" altLang="zh-CN" sz="1600" b="1" i="0" dirty="0">
              <a:solidFill>
                <a:srgbClr val="121212"/>
              </a:solidFill>
              <a:effectLst/>
              <a:latin typeface="-apple-system"/>
            </a:endParaRPr>
          </a:p>
          <a:p>
            <a:pPr algn="just">
              <a:lnSpc>
                <a:spcPct val="200000"/>
              </a:lnSpc>
            </a:pPr>
            <a:r>
              <a:rPr lang="zh-CN" altLang="en-US" sz="1600" b="0" i="0" dirty="0">
                <a:solidFill>
                  <a:srgbClr val="121212"/>
                </a:solidFill>
                <a:effectLst/>
                <a:latin typeface="+mn-ea"/>
              </a:rPr>
              <a:t>在过去的十多年时间里，传统的机器视觉领域，通常采用特征描述子来应对目标识别任务，这些特征描述子最常见的就是</a:t>
            </a:r>
            <a:r>
              <a:rPr lang="en-US" altLang="zh-CN" sz="1600" b="0" i="0" dirty="0">
                <a:solidFill>
                  <a:srgbClr val="121212"/>
                </a:solidFill>
                <a:effectLst/>
                <a:latin typeface="+mn-ea"/>
              </a:rPr>
              <a:t>STFT</a:t>
            </a:r>
            <a:r>
              <a:rPr lang="zh-CN" altLang="en-US" sz="1600" b="0" i="0" dirty="0">
                <a:solidFill>
                  <a:srgbClr val="121212"/>
                </a:solidFill>
                <a:effectLst/>
                <a:latin typeface="+mn-ea"/>
              </a:rPr>
              <a:t>和</a:t>
            </a:r>
            <a:r>
              <a:rPr lang="en-US" altLang="zh-CN" sz="1600" b="0" i="0" dirty="0">
                <a:solidFill>
                  <a:srgbClr val="121212"/>
                </a:solidFill>
                <a:effectLst/>
                <a:latin typeface="+mn-ea"/>
              </a:rPr>
              <a:t>HOG</a:t>
            </a:r>
            <a:r>
              <a:rPr lang="zh-CN" altLang="en-US" sz="1600" b="0" i="0" dirty="0">
                <a:solidFill>
                  <a:srgbClr val="121212"/>
                </a:solidFill>
                <a:effectLst/>
                <a:latin typeface="+mn-ea"/>
              </a:rPr>
              <a:t>。</a:t>
            </a:r>
            <a:r>
              <a:rPr lang="en-US" altLang="zh-CN" sz="1600" b="0" i="0" dirty="0">
                <a:solidFill>
                  <a:srgbClr val="121212"/>
                </a:solidFill>
                <a:effectLst/>
                <a:latin typeface="+mn-ea"/>
              </a:rPr>
              <a:t>OpenCV</a:t>
            </a:r>
            <a:r>
              <a:rPr lang="zh-CN" altLang="en-US" sz="1600" b="0" i="0" dirty="0">
                <a:solidFill>
                  <a:srgbClr val="121212"/>
                </a:solidFill>
                <a:effectLst/>
                <a:latin typeface="+mn-ea"/>
              </a:rPr>
              <a:t>里有现成的</a:t>
            </a:r>
            <a:r>
              <a:rPr lang="en-US" altLang="zh-CN" sz="1600" b="0" i="0" dirty="0">
                <a:solidFill>
                  <a:srgbClr val="121212"/>
                </a:solidFill>
                <a:effectLst/>
                <a:latin typeface="+mn-ea"/>
              </a:rPr>
              <a:t>API</a:t>
            </a:r>
            <a:r>
              <a:rPr lang="zh-CN" altLang="en-US" sz="1600" b="0" i="0" dirty="0">
                <a:solidFill>
                  <a:srgbClr val="121212"/>
                </a:solidFill>
                <a:effectLst/>
                <a:latin typeface="+mn-ea"/>
              </a:rPr>
              <a:t>可供大家实现相关的操作。</a:t>
            </a:r>
            <a:endParaRPr lang="en-US" altLang="zh-CN" sz="1600" b="0" i="0" dirty="0">
              <a:solidFill>
                <a:srgbClr val="121212"/>
              </a:solidFill>
              <a:effectLst/>
              <a:latin typeface="+mn-ea"/>
            </a:endParaRPr>
          </a:p>
          <a:p>
            <a:pPr algn="just">
              <a:lnSpc>
                <a:spcPct val="200000"/>
              </a:lnSpc>
            </a:pPr>
            <a:r>
              <a:rPr lang="en-US" altLang="zh-CN" sz="1600" dirty="0">
                <a:solidFill>
                  <a:srgbClr val="121212"/>
                </a:solidFill>
                <a:latin typeface="+mn-ea"/>
              </a:rPr>
              <a:t>SIFT</a:t>
            </a:r>
            <a:r>
              <a:rPr lang="zh-CN" altLang="en-US" sz="1600" dirty="0">
                <a:solidFill>
                  <a:srgbClr val="121212"/>
                </a:solidFill>
                <a:latin typeface="+mn-ea"/>
              </a:rPr>
              <a:t>和</a:t>
            </a:r>
            <a:r>
              <a:rPr lang="en-US" altLang="zh-CN" sz="1600" dirty="0">
                <a:solidFill>
                  <a:srgbClr val="121212"/>
                </a:solidFill>
                <a:latin typeface="+mn-ea"/>
              </a:rPr>
              <a:t>HOG</a:t>
            </a:r>
            <a:r>
              <a:rPr lang="zh-CN" altLang="en-US" sz="1600" dirty="0">
                <a:solidFill>
                  <a:srgbClr val="121212"/>
                </a:solidFill>
                <a:latin typeface="+mn-ea"/>
              </a:rPr>
              <a:t>的王者地位被卷积神经网络撼动。</a:t>
            </a:r>
            <a:endParaRPr lang="en-US" altLang="zh-CN" sz="1600" dirty="0">
              <a:solidFill>
                <a:srgbClr val="121212"/>
              </a:solidFill>
              <a:latin typeface="+mn-ea"/>
            </a:endParaRPr>
          </a:p>
          <a:p>
            <a:pPr algn="just">
              <a:lnSpc>
                <a:spcPct val="200000"/>
              </a:lnSpc>
            </a:pPr>
            <a:r>
              <a:rPr lang="en-US" altLang="zh-CN" sz="1600" b="0" i="0" dirty="0">
                <a:solidFill>
                  <a:srgbClr val="121212"/>
                </a:solidFill>
                <a:effectLst/>
                <a:latin typeface="+mn-ea"/>
              </a:rPr>
              <a:t>2012</a:t>
            </a:r>
            <a:r>
              <a:rPr lang="zh-CN" altLang="en-US" sz="1600" b="0" i="0" dirty="0">
                <a:solidFill>
                  <a:srgbClr val="121212"/>
                </a:solidFill>
                <a:effectLst/>
                <a:latin typeface="+mn-ea"/>
              </a:rPr>
              <a:t>年</a:t>
            </a:r>
            <a:r>
              <a:rPr lang="en-US" altLang="zh-CN" sz="1600" b="0" i="0" dirty="0" err="1">
                <a:solidFill>
                  <a:srgbClr val="121212"/>
                </a:solidFill>
                <a:effectLst/>
                <a:latin typeface="+mn-ea"/>
              </a:rPr>
              <a:t>Krizhevsky</a:t>
            </a:r>
            <a:r>
              <a:rPr lang="zh-CN" altLang="en-US" sz="1600" b="0" i="0" dirty="0">
                <a:solidFill>
                  <a:srgbClr val="121212"/>
                </a:solidFill>
                <a:effectLst/>
                <a:latin typeface="+mn-ea"/>
              </a:rPr>
              <a:t>等人在</a:t>
            </a:r>
            <a:r>
              <a:rPr lang="en-US" altLang="zh-CN" sz="1600" b="0" i="0" dirty="0">
                <a:solidFill>
                  <a:srgbClr val="121212"/>
                </a:solidFill>
                <a:effectLst/>
                <a:latin typeface="+mn-ea"/>
              </a:rPr>
              <a:t>ImageNet</a:t>
            </a:r>
            <a:r>
              <a:rPr lang="zh-CN" altLang="en-US" sz="1600" b="0" i="0" dirty="0">
                <a:solidFill>
                  <a:srgbClr val="121212"/>
                </a:solidFill>
                <a:effectLst/>
                <a:latin typeface="+mn-ea"/>
              </a:rPr>
              <a:t>举办的</a:t>
            </a:r>
            <a:r>
              <a:rPr lang="en-US" altLang="zh-CN" sz="1600" b="0" i="0" dirty="0">
                <a:solidFill>
                  <a:srgbClr val="121212"/>
                </a:solidFill>
                <a:effectLst/>
                <a:latin typeface="+mn-ea"/>
              </a:rPr>
              <a:t>ILSVRC</a:t>
            </a:r>
            <a:r>
              <a:rPr lang="zh-CN" altLang="en-US" sz="1600" b="0" i="0" dirty="0">
                <a:solidFill>
                  <a:srgbClr val="121212"/>
                </a:solidFill>
                <a:effectLst/>
                <a:latin typeface="+mn-ea"/>
              </a:rPr>
              <a:t>目标识别挑战大赛中一战成名，豪夺当年的第一名，</a:t>
            </a:r>
            <a:r>
              <a:rPr lang="en-US" altLang="zh-CN" sz="1600" b="0" i="0" dirty="0">
                <a:solidFill>
                  <a:srgbClr val="121212"/>
                </a:solidFill>
                <a:effectLst/>
                <a:latin typeface="+mn-ea"/>
              </a:rPr>
              <a:t>Top5</a:t>
            </a:r>
            <a:r>
              <a:rPr lang="zh-CN" altLang="en-US" sz="1600" b="0" i="0" dirty="0">
                <a:solidFill>
                  <a:srgbClr val="121212"/>
                </a:solidFill>
                <a:effectLst/>
                <a:latin typeface="+mn-ea"/>
              </a:rPr>
              <a:t>错误率</a:t>
            </a:r>
            <a:r>
              <a:rPr lang="en-US" altLang="zh-CN" sz="1600" b="0" i="0" dirty="0">
                <a:solidFill>
                  <a:srgbClr val="121212"/>
                </a:solidFill>
                <a:effectLst/>
                <a:latin typeface="+mn-ea"/>
              </a:rPr>
              <a:t>15%</a:t>
            </a:r>
            <a:r>
              <a:rPr lang="zh-CN" altLang="en-US" sz="1600" b="0" i="0" dirty="0">
                <a:solidFill>
                  <a:srgbClr val="121212"/>
                </a:solidFill>
                <a:effectLst/>
                <a:latin typeface="+mn-ea"/>
              </a:rPr>
              <a:t>，而他们团队提出来的网络结构以第一作者</a:t>
            </a:r>
            <a:r>
              <a:rPr lang="en-US" altLang="zh-CN" sz="1600" b="0" i="0" dirty="0">
                <a:solidFill>
                  <a:srgbClr val="121212"/>
                </a:solidFill>
                <a:effectLst/>
                <a:latin typeface="+mn-ea"/>
              </a:rPr>
              <a:t>Alex </a:t>
            </a:r>
            <a:r>
              <a:rPr lang="en-US" altLang="zh-CN" sz="1600" b="0" i="0" dirty="0" err="1">
                <a:solidFill>
                  <a:srgbClr val="121212"/>
                </a:solidFill>
                <a:effectLst/>
                <a:latin typeface="+mn-ea"/>
              </a:rPr>
              <a:t>Krizhevsky</a:t>
            </a:r>
            <a:r>
              <a:rPr lang="zh-CN" altLang="en-US" sz="1600" dirty="0">
                <a:solidFill>
                  <a:srgbClr val="121212"/>
                </a:solidFill>
                <a:latin typeface="+mn-ea"/>
              </a:rPr>
              <a:t>命名，它就是</a:t>
            </a:r>
            <a:r>
              <a:rPr lang="en-US" altLang="zh-CN" sz="1600" dirty="0" err="1">
                <a:solidFill>
                  <a:srgbClr val="121212"/>
                </a:solidFill>
                <a:latin typeface="+mn-ea"/>
              </a:rPr>
              <a:t>AlexNet</a:t>
            </a:r>
            <a:r>
              <a:rPr lang="zh-CN" altLang="en-US" sz="1600" dirty="0">
                <a:solidFill>
                  <a:srgbClr val="121212"/>
                </a:solidFill>
                <a:latin typeface="+mn-ea"/>
              </a:rPr>
              <a:t>。</a:t>
            </a:r>
            <a:endParaRPr lang="en-US" altLang="zh-CN" sz="1600" b="0" i="0" dirty="0">
              <a:solidFill>
                <a:srgbClr val="121212"/>
              </a:solidFill>
              <a:effectLst/>
              <a:latin typeface="+mn-ea"/>
            </a:endParaRPr>
          </a:p>
        </p:txBody>
      </p:sp>
    </p:spTree>
    <p:extLst>
      <p:ext uri="{BB962C8B-B14F-4D97-AF65-F5344CB8AC3E}">
        <p14:creationId xmlns:p14="http://schemas.microsoft.com/office/powerpoint/2010/main" val="36024436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4332212"/>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在前人的肩膀上前行</a:t>
            </a:r>
            <a:endParaRPr lang="en-US" altLang="zh-CN" sz="1600" b="1" i="0" dirty="0">
              <a:solidFill>
                <a:srgbClr val="121212"/>
              </a:solidFill>
              <a:effectLst/>
              <a:latin typeface="-apple-system"/>
            </a:endParaRPr>
          </a:p>
          <a:p>
            <a:pPr algn="just">
              <a:lnSpc>
                <a:spcPct val="200000"/>
              </a:lnSpc>
            </a:pPr>
            <a:r>
              <a:rPr lang="zh-CN" altLang="en-US" sz="1800" b="0" i="0" dirty="0">
                <a:solidFill>
                  <a:srgbClr val="121212"/>
                </a:solidFill>
                <a:effectLst/>
                <a:latin typeface="-apple-system"/>
              </a:rPr>
              <a:t>因为</a:t>
            </a:r>
            <a:r>
              <a:rPr lang="en-US" altLang="zh-CN" sz="1800" b="0" i="0" dirty="0" err="1">
                <a:solidFill>
                  <a:srgbClr val="121212"/>
                </a:solidFill>
                <a:effectLst/>
                <a:latin typeface="-apple-system"/>
              </a:rPr>
              <a:t>AlexNet</a:t>
            </a:r>
            <a:r>
              <a:rPr lang="zh-CN" altLang="en-US" sz="1800" b="0" i="0" dirty="0">
                <a:solidFill>
                  <a:srgbClr val="121212"/>
                </a:solidFill>
                <a:effectLst/>
                <a:latin typeface="-apple-system"/>
              </a:rPr>
              <a:t>的出现，世人的目光重回神经网络领域，以此为契机，不断涌现出各种各样的网络比如：</a:t>
            </a:r>
            <a:r>
              <a:rPr lang="en-US" altLang="zh-CN" sz="1800" b="0" i="0" dirty="0">
                <a:solidFill>
                  <a:srgbClr val="121212"/>
                </a:solidFill>
                <a:effectLst/>
                <a:latin typeface="-apple-system"/>
              </a:rPr>
              <a:t>VGG</a:t>
            </a:r>
            <a:r>
              <a:rPr lang="zh-CN" altLang="en-US" sz="1800" b="0" i="0" dirty="0">
                <a:solidFill>
                  <a:srgbClr val="121212"/>
                </a:solidFill>
                <a:effectLst/>
                <a:latin typeface="-apple-system"/>
              </a:rPr>
              <a:t>，</a:t>
            </a:r>
            <a:r>
              <a:rPr lang="en-US" altLang="zh-CN" sz="1800" b="0" i="0" dirty="0" err="1">
                <a:solidFill>
                  <a:srgbClr val="121212"/>
                </a:solidFill>
                <a:effectLst/>
                <a:latin typeface="-apple-system"/>
              </a:rPr>
              <a:t>GoogleNet</a:t>
            </a:r>
            <a:r>
              <a:rPr lang="zh-CN" altLang="en-US" sz="1800" b="0" i="0" dirty="0">
                <a:solidFill>
                  <a:srgbClr val="121212"/>
                </a:solidFill>
                <a:effectLst/>
                <a:latin typeface="-apple-system"/>
              </a:rPr>
              <a:t>，</a:t>
            </a:r>
            <a:r>
              <a:rPr lang="en-US" altLang="zh-CN" sz="1800" b="0" i="0" dirty="0" err="1">
                <a:solidFill>
                  <a:srgbClr val="121212"/>
                </a:solidFill>
                <a:effectLst/>
                <a:latin typeface="-apple-system"/>
              </a:rPr>
              <a:t>ResNet</a:t>
            </a:r>
            <a:r>
              <a:rPr lang="zh-CN" altLang="en-US" sz="1800" b="0" i="0" dirty="0">
                <a:solidFill>
                  <a:srgbClr val="121212"/>
                </a:solidFill>
                <a:effectLst/>
                <a:latin typeface="-apple-system"/>
              </a:rPr>
              <a:t>等等。</a:t>
            </a:r>
            <a:endParaRPr lang="en-US" altLang="zh-CN" sz="1800" b="0" i="0" dirty="0">
              <a:solidFill>
                <a:srgbClr val="121212"/>
              </a:solidFill>
              <a:effectLst/>
              <a:latin typeface="-apple-system"/>
            </a:endParaRPr>
          </a:p>
          <a:p>
            <a:pPr algn="just">
              <a:lnSpc>
                <a:spcPct val="200000"/>
              </a:lnSpc>
            </a:pPr>
            <a:r>
              <a:rPr lang="en-US" altLang="zh-CN" sz="1800" dirty="0">
                <a:solidFill>
                  <a:srgbClr val="121212"/>
                </a:solidFill>
                <a:latin typeface="-apple-system"/>
              </a:rPr>
              <a:t>2014</a:t>
            </a:r>
            <a:r>
              <a:rPr lang="zh-CN" altLang="en-US" sz="1800" dirty="0">
                <a:solidFill>
                  <a:srgbClr val="121212"/>
                </a:solidFill>
                <a:latin typeface="-apple-system"/>
              </a:rPr>
              <a:t>年，对于目标检测领域是一个极具里程碑意义的年份。当年，</a:t>
            </a:r>
            <a:r>
              <a:rPr lang="en-US" altLang="zh-CN" sz="1800" dirty="0">
                <a:solidFill>
                  <a:srgbClr val="FF0000"/>
                </a:solidFill>
                <a:latin typeface="-apple-system"/>
              </a:rPr>
              <a:t>Ross </a:t>
            </a:r>
            <a:r>
              <a:rPr lang="en-US" altLang="zh-CN" sz="1800" dirty="0" err="1">
                <a:solidFill>
                  <a:srgbClr val="FF0000"/>
                </a:solidFill>
                <a:latin typeface="-apple-system"/>
              </a:rPr>
              <a:t>Girshick</a:t>
            </a:r>
            <a:r>
              <a:rPr lang="zh-CN" altLang="en-US" sz="1800" dirty="0">
                <a:solidFill>
                  <a:srgbClr val="121212"/>
                </a:solidFill>
                <a:latin typeface="-apple-system"/>
              </a:rPr>
              <a:t>大神使用</a:t>
            </a:r>
            <a:r>
              <a:rPr lang="en-US" altLang="zh-CN" sz="1800" dirty="0">
                <a:solidFill>
                  <a:srgbClr val="121212"/>
                </a:solidFill>
                <a:latin typeface="-apple-system"/>
              </a:rPr>
              <a:t>Region Proposal + CNN</a:t>
            </a:r>
            <a:r>
              <a:rPr lang="zh-CN" altLang="en-US" sz="1800" dirty="0">
                <a:solidFill>
                  <a:srgbClr val="121212"/>
                </a:solidFill>
                <a:latin typeface="-apple-system"/>
              </a:rPr>
              <a:t>的方式代替传统目标检测研究中使用的滑动窗口</a:t>
            </a:r>
            <a:r>
              <a:rPr lang="en-US" altLang="zh-CN" sz="1800" dirty="0">
                <a:solidFill>
                  <a:srgbClr val="121212"/>
                </a:solidFill>
                <a:latin typeface="-apple-system"/>
              </a:rPr>
              <a:t>+</a:t>
            </a:r>
            <a:r>
              <a:rPr lang="zh-CN" altLang="en-US" sz="1800" dirty="0">
                <a:solidFill>
                  <a:srgbClr val="121212"/>
                </a:solidFill>
                <a:latin typeface="-apple-system"/>
              </a:rPr>
              <a:t>手工设计特征的方法，推出全新的</a:t>
            </a:r>
            <a:r>
              <a:rPr lang="en-US" altLang="zh-CN" sz="1800" dirty="0">
                <a:solidFill>
                  <a:srgbClr val="121212"/>
                </a:solidFill>
                <a:latin typeface="-apple-system"/>
              </a:rPr>
              <a:t>R-CNN</a:t>
            </a:r>
            <a:r>
              <a:rPr lang="zh-CN" altLang="en-US" sz="1800" dirty="0">
                <a:solidFill>
                  <a:srgbClr val="121212"/>
                </a:solidFill>
                <a:latin typeface="-apple-system"/>
              </a:rPr>
              <a:t>架构，正式掀起基于深度学习方法的目标检测研究的浪潮。</a:t>
            </a:r>
          </a:p>
          <a:p>
            <a:pPr algn="just">
              <a:lnSpc>
                <a:spcPct val="200000"/>
              </a:lnSpc>
            </a:pPr>
            <a:endParaRPr lang="en-US" altLang="zh-CN" sz="1600" b="1" i="0" dirty="0">
              <a:solidFill>
                <a:srgbClr val="121212"/>
              </a:solidFill>
              <a:effectLst/>
              <a:latin typeface="-apple-system"/>
            </a:endParaRPr>
          </a:p>
        </p:txBody>
      </p:sp>
    </p:spTree>
    <p:extLst>
      <p:ext uri="{BB962C8B-B14F-4D97-AF65-F5344CB8AC3E}">
        <p14:creationId xmlns:p14="http://schemas.microsoft.com/office/powerpoint/2010/main" val="277833463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3962880"/>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取得的贡献</a:t>
            </a:r>
            <a:endParaRPr lang="en-US" altLang="zh-CN" sz="1600" b="1" i="0" dirty="0">
              <a:solidFill>
                <a:srgbClr val="121212"/>
              </a:solidFill>
              <a:effectLst/>
              <a:latin typeface="-apple-system"/>
            </a:endParaRPr>
          </a:p>
          <a:p>
            <a:pPr marL="285750" indent="-285750" algn="just">
              <a:lnSpc>
                <a:spcPct val="200000"/>
              </a:lnSpc>
              <a:buFont typeface="Arial" panose="020B0604020202020204" pitchFamily="34" charset="0"/>
              <a:buChar char="•"/>
            </a:pPr>
            <a:r>
              <a:rPr lang="zh-CN" altLang="en-US" sz="1600" i="0" dirty="0">
                <a:solidFill>
                  <a:srgbClr val="121212"/>
                </a:solidFill>
                <a:effectLst/>
                <a:latin typeface="-apple-system"/>
              </a:rPr>
              <a:t>这篇论文证明了</a:t>
            </a:r>
            <a:r>
              <a:rPr lang="zh-CN" altLang="en-US" sz="1600" i="0" dirty="0">
                <a:solidFill>
                  <a:srgbClr val="FF0000"/>
                </a:solidFill>
                <a:effectLst/>
                <a:latin typeface="-apple-system"/>
              </a:rPr>
              <a:t>可以将神经网络应用在自低向上的候选区域，这样就可以进行目标分类和目标定位</a:t>
            </a:r>
            <a:r>
              <a:rPr lang="zh-CN" altLang="en-US" sz="1600" i="0" dirty="0">
                <a:solidFill>
                  <a:srgbClr val="121212"/>
                </a:solidFill>
                <a:effectLst/>
                <a:latin typeface="-apple-system"/>
              </a:rPr>
              <a:t>。</a:t>
            </a:r>
            <a:r>
              <a:rPr lang="zh-CN" altLang="en-US" sz="1600" b="0" i="0" dirty="0">
                <a:solidFill>
                  <a:srgbClr val="121212"/>
                </a:solidFill>
                <a:effectLst/>
                <a:latin typeface="-apple-system"/>
              </a:rPr>
              <a:t>传统的目标检测算法使用滑动窗口法依次判断穷举出的所有候选区域，而</a:t>
            </a:r>
            <a:r>
              <a:rPr lang="en-US" altLang="zh-CN" sz="1600" b="0" i="0" dirty="0">
                <a:solidFill>
                  <a:srgbClr val="FF0000"/>
                </a:solidFill>
                <a:effectLst/>
                <a:latin typeface="-apple-system"/>
              </a:rPr>
              <a:t>R-CNN</a:t>
            </a:r>
            <a:r>
              <a:rPr lang="zh-CN" altLang="en-US" sz="1600" b="0" i="0" dirty="0">
                <a:solidFill>
                  <a:srgbClr val="FF0000"/>
                </a:solidFill>
                <a:effectLst/>
                <a:latin typeface="-apple-system"/>
              </a:rPr>
              <a:t>则采用</a:t>
            </a:r>
            <a:r>
              <a:rPr lang="en-US" altLang="zh-CN" sz="1600" b="0" i="0" dirty="0">
                <a:solidFill>
                  <a:srgbClr val="FF0000"/>
                </a:solidFill>
                <a:effectLst/>
                <a:latin typeface="-apple-system"/>
              </a:rPr>
              <a:t>Selective Search</a:t>
            </a:r>
            <a:r>
              <a:rPr lang="zh-CN" altLang="en-US" sz="1600" b="0" i="0" dirty="0">
                <a:solidFill>
                  <a:srgbClr val="FF0000"/>
                </a:solidFill>
                <a:effectLst/>
                <a:latin typeface="-apple-system"/>
              </a:rPr>
              <a:t>算法预先提取一系列可能包含物体的候选区域，然后在候选区域上使用卷机神网络提取特征，大幅减少了计算量</a:t>
            </a:r>
            <a:r>
              <a:rPr lang="zh-CN" altLang="en-US" sz="1600" b="0" i="0" dirty="0">
                <a:solidFill>
                  <a:srgbClr val="121212"/>
                </a:solidFill>
                <a:effectLst/>
                <a:latin typeface="-apple-system"/>
              </a:rPr>
              <a:t>。</a:t>
            </a:r>
            <a:endParaRPr lang="en-US" altLang="zh-CN" sz="1600" b="0" i="0" dirty="0">
              <a:solidFill>
                <a:srgbClr val="121212"/>
              </a:solidFill>
              <a:effectLst/>
              <a:latin typeface="-apple-system"/>
            </a:endParaRPr>
          </a:p>
          <a:p>
            <a:pPr marL="285750" indent="-285750" algn="just">
              <a:lnSpc>
                <a:spcPct val="200000"/>
              </a:lnSpc>
              <a:buFont typeface="Arial" panose="020B0604020202020204" pitchFamily="34" charset="0"/>
              <a:buChar char="•"/>
            </a:pPr>
            <a:r>
              <a:rPr lang="zh-CN" altLang="en-US" sz="1600" dirty="0">
                <a:solidFill>
                  <a:srgbClr val="121212"/>
                </a:solidFill>
                <a:latin typeface="-apple-system"/>
              </a:rPr>
              <a:t>这篇论文也带来了一个观点，那就是</a:t>
            </a:r>
            <a:r>
              <a:rPr lang="zh-CN" altLang="en-US" sz="1600" dirty="0">
                <a:solidFill>
                  <a:srgbClr val="FF0000"/>
                </a:solidFill>
                <a:latin typeface="-apple-system"/>
              </a:rPr>
              <a:t>当我们缺乏大量的标注数据时，比较好的手段是，进行神经网络的迁移学习，采用在其他大型数据集上训练过的神经网络，然后在小规模特定的数据集中进行微调。</a:t>
            </a:r>
            <a:endParaRPr lang="en-US" altLang="zh-CN" sz="1600" i="0" dirty="0">
              <a:solidFill>
                <a:srgbClr val="FF0000"/>
              </a:solidFill>
              <a:effectLst/>
              <a:latin typeface="-apple-system"/>
            </a:endParaRPr>
          </a:p>
        </p:txBody>
      </p:sp>
    </p:spTree>
    <p:extLst>
      <p:ext uri="{BB962C8B-B14F-4D97-AF65-F5344CB8AC3E}">
        <p14:creationId xmlns:p14="http://schemas.microsoft.com/office/powerpoint/2010/main" val="210153268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3841886"/>
          </a:xfrm>
          <a:prstGeom prst="rect">
            <a:avLst/>
          </a:prstGeom>
          <a:noFill/>
        </p:spPr>
        <p:txBody>
          <a:bodyPr wrap="square" rtlCol="0">
            <a:spAutoFit/>
          </a:bodyPr>
          <a:lstStyle/>
          <a:p>
            <a:pPr>
              <a:lnSpc>
                <a:spcPct val="130000"/>
              </a:lnSpc>
            </a:pPr>
            <a:r>
              <a:rPr lang="en-US" altLang="zh-CN" sz="2000" b="1" i="0" dirty="0">
                <a:effectLst/>
                <a:latin typeface="-apple-system"/>
              </a:rPr>
              <a:t>1.1PASCAL VOC</a:t>
            </a:r>
            <a:r>
              <a:rPr lang="zh-CN" altLang="en-US" sz="2000" b="1" i="0" dirty="0">
                <a:effectLst/>
                <a:latin typeface="-apple-system"/>
              </a:rPr>
              <a:t>数据集的三个主要文件夹：</a:t>
            </a:r>
            <a:endParaRPr lang="en-US" altLang="zh-CN" sz="2000" b="1" i="0" dirty="0">
              <a:effectLst/>
              <a:latin typeface="-apple-system"/>
            </a:endParaRPr>
          </a:p>
          <a:p>
            <a:pPr>
              <a:lnSpc>
                <a:spcPct val="130000"/>
              </a:lnSpc>
            </a:pPr>
            <a:r>
              <a:rPr lang="en-US" altLang="zh-CN" sz="1600" b="1" dirty="0">
                <a:effectLst/>
                <a:latin typeface="-apple-system"/>
              </a:rPr>
              <a:t>1.1.1.</a:t>
            </a:r>
            <a:r>
              <a:rPr lang="en-US" altLang="zh-CN" sz="1600" b="1" dirty="0">
                <a:effectLst/>
                <a:latin typeface="Arial" panose="020B0604020202020204" pitchFamily="34" charset="0"/>
              </a:rPr>
              <a:t> </a:t>
            </a:r>
            <a:r>
              <a:rPr lang="en-US" altLang="zh-CN" sz="1600" b="1" dirty="0" err="1">
                <a:effectLst/>
                <a:latin typeface="Arial" panose="020B0604020202020204" pitchFamily="34" charset="0"/>
              </a:rPr>
              <a:t>JPEGImages</a:t>
            </a:r>
            <a:r>
              <a:rPr lang="zh-CN" altLang="en-US" sz="1600" b="1" dirty="0">
                <a:effectLst/>
                <a:latin typeface="Arial" panose="020B0604020202020204" pitchFamily="34" charset="0"/>
              </a:rPr>
              <a:t>文件夹</a:t>
            </a:r>
            <a:endParaRPr lang="en-US" altLang="zh-CN" sz="1600" b="1" dirty="0">
              <a:effectLst/>
              <a:latin typeface="-apple-system"/>
            </a:endParaRPr>
          </a:p>
          <a:p>
            <a:pPr algn="just">
              <a:lnSpc>
                <a:spcPct val="200000"/>
              </a:lnSpc>
            </a:pPr>
            <a:r>
              <a:rPr lang="en-US" altLang="zh-CN" b="1" i="0" dirty="0" err="1">
                <a:solidFill>
                  <a:srgbClr val="333333"/>
                </a:solidFill>
                <a:effectLst/>
                <a:latin typeface="Arial" panose="020B0604020202020204" pitchFamily="34" charset="0"/>
              </a:rPr>
              <a:t>JPEGImages</a:t>
            </a:r>
            <a:r>
              <a:rPr lang="zh-CN" altLang="en-US" b="0" i="0" dirty="0">
                <a:solidFill>
                  <a:srgbClr val="333333"/>
                </a:solidFill>
                <a:effectLst/>
                <a:latin typeface="Arial" panose="020B0604020202020204" pitchFamily="34" charset="0"/>
              </a:rPr>
              <a:t>文件夹中包含了</a:t>
            </a:r>
            <a:r>
              <a:rPr lang="en-US" altLang="zh-CN" b="0" i="0" dirty="0">
                <a:solidFill>
                  <a:srgbClr val="333333"/>
                </a:solidFill>
                <a:effectLst/>
                <a:latin typeface="Arial" panose="020B0604020202020204" pitchFamily="34" charset="0"/>
              </a:rPr>
              <a:t>PASCAL VOC</a:t>
            </a:r>
            <a:r>
              <a:rPr lang="zh-CN" altLang="en-US" b="0" i="0" dirty="0">
                <a:solidFill>
                  <a:srgbClr val="333333"/>
                </a:solidFill>
                <a:effectLst/>
                <a:latin typeface="Arial" panose="020B0604020202020204" pitchFamily="34" charset="0"/>
              </a:rPr>
              <a:t>所提供的所有的图片信息，包括了训练图片和测试图片。</a:t>
            </a:r>
            <a:endParaRPr lang="en-US" altLang="zh-CN" b="0" i="0" dirty="0">
              <a:solidFill>
                <a:srgbClr val="333333"/>
              </a:solidFill>
              <a:effectLst/>
              <a:latin typeface="Arial" panose="020B0604020202020204" pitchFamily="34" charset="0"/>
            </a:endParaRPr>
          </a:p>
          <a:p>
            <a:pPr algn="just">
              <a:lnSpc>
                <a:spcPct val="200000"/>
              </a:lnSpc>
            </a:pPr>
            <a:r>
              <a:rPr lang="zh-CN" altLang="en-US" b="0" i="0" dirty="0">
                <a:solidFill>
                  <a:srgbClr val="333333"/>
                </a:solidFill>
                <a:effectLst/>
                <a:latin typeface="Arial" panose="020B0604020202020204" pitchFamily="34" charset="0"/>
              </a:rPr>
              <a:t>这些图像都是以“</a:t>
            </a:r>
            <a:r>
              <a:rPr lang="zh-CN" altLang="en-US" b="1" i="0" dirty="0">
                <a:solidFill>
                  <a:srgbClr val="333333"/>
                </a:solidFill>
                <a:effectLst/>
                <a:latin typeface="Arial" panose="020B0604020202020204" pitchFamily="34" charset="0"/>
              </a:rPr>
              <a:t>年份</a:t>
            </a:r>
            <a:r>
              <a:rPr lang="en-US" altLang="zh-CN" b="1" i="0" dirty="0">
                <a:solidFill>
                  <a:srgbClr val="333333"/>
                </a:solidFill>
                <a:effectLst/>
                <a:latin typeface="Arial" panose="020B0604020202020204" pitchFamily="34" charset="0"/>
              </a:rPr>
              <a:t>_</a:t>
            </a:r>
            <a:r>
              <a:rPr lang="zh-CN" altLang="en-US" b="1" i="0" dirty="0">
                <a:solidFill>
                  <a:srgbClr val="333333"/>
                </a:solidFill>
                <a:effectLst/>
                <a:latin typeface="Arial" panose="020B0604020202020204" pitchFamily="34" charset="0"/>
              </a:rPr>
              <a:t>编号</a:t>
            </a:r>
            <a:r>
              <a:rPr lang="en-US" altLang="zh-CN" b="1" i="0" dirty="0">
                <a:solidFill>
                  <a:srgbClr val="333333"/>
                </a:solidFill>
                <a:effectLst/>
                <a:latin typeface="Arial" panose="020B0604020202020204" pitchFamily="34" charset="0"/>
              </a:rPr>
              <a:t>.jpg</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格式命名的。</a:t>
            </a:r>
          </a:p>
          <a:p>
            <a:pPr algn="just">
              <a:lnSpc>
                <a:spcPct val="200000"/>
              </a:lnSpc>
            </a:pPr>
            <a:r>
              <a:rPr lang="zh-CN" altLang="en-US" b="0" i="0" dirty="0">
                <a:solidFill>
                  <a:srgbClr val="333333"/>
                </a:solidFill>
                <a:effectLst/>
                <a:latin typeface="Arial" panose="020B0604020202020204" pitchFamily="34" charset="0"/>
              </a:rPr>
              <a:t>图片的像素尺寸大小不一，但是横向图的尺寸大约在</a:t>
            </a:r>
            <a:r>
              <a:rPr lang="en-US" altLang="zh-CN" b="1" i="0" dirty="0">
                <a:solidFill>
                  <a:srgbClr val="333333"/>
                </a:solidFill>
                <a:effectLst/>
                <a:latin typeface="Arial" panose="020B0604020202020204" pitchFamily="34" charset="0"/>
              </a:rPr>
              <a:t>500*375</a:t>
            </a:r>
            <a:r>
              <a:rPr lang="zh-CN" altLang="en-US" b="0" i="0" dirty="0">
                <a:solidFill>
                  <a:srgbClr val="333333"/>
                </a:solidFill>
                <a:effectLst/>
                <a:latin typeface="Arial" panose="020B0604020202020204" pitchFamily="34" charset="0"/>
              </a:rPr>
              <a:t>左右，纵向图的尺寸大约在</a:t>
            </a:r>
            <a:r>
              <a:rPr lang="en-US" altLang="zh-CN" b="1" i="0" dirty="0">
                <a:solidFill>
                  <a:srgbClr val="333333"/>
                </a:solidFill>
                <a:effectLst/>
                <a:latin typeface="Arial" panose="020B0604020202020204" pitchFamily="34" charset="0"/>
              </a:rPr>
              <a:t>375*500</a:t>
            </a:r>
            <a:r>
              <a:rPr lang="zh-CN" altLang="en-US" b="0" i="0" dirty="0">
                <a:solidFill>
                  <a:srgbClr val="333333"/>
                </a:solidFill>
                <a:effectLst/>
                <a:latin typeface="Arial" panose="020B0604020202020204" pitchFamily="34" charset="0"/>
              </a:rPr>
              <a:t>左右，基本不会偏差超过</a:t>
            </a:r>
            <a:r>
              <a:rPr lang="en-US" altLang="zh-CN" b="0" i="0" dirty="0">
                <a:solidFill>
                  <a:srgbClr val="333333"/>
                </a:solidFill>
                <a:effectLst/>
                <a:latin typeface="Arial" panose="020B0604020202020204" pitchFamily="34" charset="0"/>
              </a:rPr>
              <a:t>100</a:t>
            </a:r>
            <a:r>
              <a:rPr lang="zh-CN" altLang="en-US" b="0" i="0" dirty="0">
                <a:solidFill>
                  <a:srgbClr val="333333"/>
                </a:solidFill>
                <a:effectLst/>
                <a:latin typeface="Arial" panose="020B0604020202020204" pitchFamily="34" charset="0"/>
              </a:rPr>
              <a:t>。</a:t>
            </a:r>
            <a:endParaRPr lang="en-US" altLang="zh-CN" b="0" i="0" dirty="0">
              <a:solidFill>
                <a:srgbClr val="333333"/>
              </a:solidFill>
              <a:effectLst/>
              <a:latin typeface="Arial" panose="020B0604020202020204" pitchFamily="34" charset="0"/>
            </a:endParaRPr>
          </a:p>
          <a:p>
            <a:pPr algn="just">
              <a:lnSpc>
                <a:spcPct val="200000"/>
              </a:lnSpc>
            </a:pPr>
            <a:r>
              <a:rPr lang="zh-CN" altLang="en-US" b="0" i="0" dirty="0">
                <a:solidFill>
                  <a:srgbClr val="333333"/>
                </a:solidFill>
                <a:effectLst/>
                <a:latin typeface="Arial" panose="020B0604020202020204" pitchFamily="34" charset="0"/>
              </a:rPr>
              <a:t>（在之后的训练中，</a:t>
            </a:r>
            <a:r>
              <a:rPr lang="zh-CN" altLang="en-US" b="1" i="0" dirty="0">
                <a:solidFill>
                  <a:srgbClr val="333333"/>
                </a:solidFill>
                <a:effectLst/>
                <a:latin typeface="Arial" panose="020B0604020202020204" pitchFamily="34" charset="0"/>
              </a:rPr>
              <a:t>第一步就是将这些图片都</a:t>
            </a:r>
            <a:r>
              <a:rPr lang="en-US" altLang="zh-CN" b="1" i="0" dirty="0">
                <a:solidFill>
                  <a:srgbClr val="333333"/>
                </a:solidFill>
                <a:effectLst/>
                <a:latin typeface="Arial" panose="020B0604020202020204" pitchFamily="34" charset="0"/>
              </a:rPr>
              <a:t>resize</a:t>
            </a:r>
            <a:r>
              <a:rPr lang="zh-CN" altLang="en-US" b="1" i="0" dirty="0">
                <a:solidFill>
                  <a:srgbClr val="333333"/>
                </a:solidFill>
                <a:effectLst/>
                <a:latin typeface="Arial" panose="020B0604020202020204" pitchFamily="34" charset="0"/>
              </a:rPr>
              <a:t>到</a:t>
            </a:r>
            <a:r>
              <a:rPr lang="en-US" altLang="zh-CN" b="1" i="0" dirty="0">
                <a:solidFill>
                  <a:srgbClr val="333333"/>
                </a:solidFill>
                <a:effectLst/>
                <a:latin typeface="Arial" panose="020B0604020202020204" pitchFamily="34" charset="0"/>
              </a:rPr>
              <a:t>300*300</a:t>
            </a:r>
            <a:r>
              <a:rPr lang="zh-CN" altLang="en-US" b="1" i="0" dirty="0">
                <a:solidFill>
                  <a:srgbClr val="333333"/>
                </a:solidFill>
                <a:effectLst/>
                <a:latin typeface="Arial" panose="020B0604020202020204" pitchFamily="34" charset="0"/>
              </a:rPr>
              <a:t>或是</a:t>
            </a:r>
            <a:r>
              <a:rPr lang="en-US" altLang="zh-CN" b="1" i="0" dirty="0">
                <a:solidFill>
                  <a:srgbClr val="333333"/>
                </a:solidFill>
                <a:effectLst/>
                <a:latin typeface="Arial" panose="020B0604020202020204" pitchFamily="34" charset="0"/>
              </a:rPr>
              <a:t>500*500</a:t>
            </a:r>
            <a:r>
              <a:rPr lang="zh-CN" altLang="en-US" b="0" i="0" dirty="0">
                <a:solidFill>
                  <a:srgbClr val="333333"/>
                </a:solidFill>
                <a:effectLst/>
                <a:latin typeface="Arial" panose="020B0604020202020204" pitchFamily="34" charset="0"/>
              </a:rPr>
              <a:t>，所有原始图片不能离这个标准过远。）</a:t>
            </a:r>
          </a:p>
          <a:p>
            <a:pPr>
              <a:lnSpc>
                <a:spcPct val="200000"/>
              </a:lnSpc>
            </a:pP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56019013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514628"/>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的核心流程</a:t>
            </a:r>
            <a:endParaRPr lang="en-US" altLang="zh-CN" sz="1600" b="1" i="0" dirty="0">
              <a:solidFill>
                <a:srgbClr val="121212"/>
              </a:solidFill>
              <a:effectLst/>
              <a:latin typeface="-apple-system"/>
            </a:endParaRPr>
          </a:p>
        </p:txBody>
      </p:sp>
      <p:pic>
        <p:nvPicPr>
          <p:cNvPr id="6146" name="Picture 2">
            <a:extLst>
              <a:ext uri="{FF2B5EF4-FFF2-40B4-BE49-F238E27FC236}">
                <a16:creationId xmlns:a16="http://schemas.microsoft.com/office/drawing/2014/main" id="{D77A94B5-E0DD-98C3-41DD-180EBF00FB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4" t="18162" r="37177" b="16019"/>
          <a:stretch/>
        </p:blipFill>
        <p:spPr bwMode="auto">
          <a:xfrm>
            <a:off x="899666" y="1473273"/>
            <a:ext cx="7344669" cy="304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5327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514628"/>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的核心流程</a:t>
            </a:r>
            <a:endParaRPr lang="en-US" altLang="zh-CN" sz="1600" b="1" i="0" dirty="0">
              <a:solidFill>
                <a:srgbClr val="121212"/>
              </a:solidFill>
              <a:effectLst/>
              <a:latin typeface="-apple-system"/>
            </a:endParaRPr>
          </a:p>
        </p:txBody>
      </p:sp>
      <p:sp>
        <p:nvSpPr>
          <p:cNvPr id="2" name="文本框 1">
            <a:extLst>
              <a:ext uri="{FF2B5EF4-FFF2-40B4-BE49-F238E27FC236}">
                <a16:creationId xmlns:a16="http://schemas.microsoft.com/office/drawing/2014/main" id="{9A37A8FF-0FB5-9F85-149A-822AC1AE2654}"/>
              </a:ext>
            </a:extLst>
          </p:cNvPr>
          <p:cNvSpPr txBox="1"/>
          <p:nvPr/>
        </p:nvSpPr>
        <p:spPr>
          <a:xfrm>
            <a:off x="582561" y="1512353"/>
            <a:ext cx="8089491" cy="1985672"/>
          </a:xfrm>
          <a:prstGeom prst="rect">
            <a:avLst/>
          </a:prstGeom>
          <a:noFill/>
        </p:spPr>
        <p:txBody>
          <a:bodyPr wrap="square" rtlCol="0">
            <a:spAutoFit/>
          </a:bodyPr>
          <a:lstStyle/>
          <a:p>
            <a:pPr>
              <a:lnSpc>
                <a:spcPct val="200000"/>
              </a:lnSpc>
            </a:pPr>
            <a:r>
              <a:rPr lang="zh-CN" altLang="en-US" sz="1600" dirty="0">
                <a:latin typeface="Arial" panose="020B0604020202020204" pitchFamily="34" charset="0"/>
                <a:ea typeface="微软雅黑" panose="020B0503020204020204" pitchFamily="34" charset="-122"/>
              </a:rPr>
              <a:t>前面的内容提到，</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系统分为</a:t>
            </a:r>
            <a:r>
              <a:rPr lang="en-US" altLang="zh-CN" sz="1600" dirty="0">
                <a:latin typeface="Arial" panose="020B0604020202020204" pitchFamily="34" charset="0"/>
                <a:ea typeface="微软雅黑" panose="020B0503020204020204" pitchFamily="34" charset="-122"/>
              </a:rPr>
              <a:t>3</a:t>
            </a:r>
            <a:r>
              <a:rPr lang="zh-CN" altLang="en-US" sz="1600" dirty="0">
                <a:latin typeface="Arial" panose="020B0604020202020204" pitchFamily="34" charset="0"/>
                <a:ea typeface="微软雅黑" panose="020B0503020204020204" pitchFamily="34" charset="-122"/>
              </a:rPr>
              <a:t>个阶段，反映到架构上由</a:t>
            </a:r>
            <a:r>
              <a:rPr lang="en-US" altLang="zh-CN" sz="1600" dirty="0">
                <a:latin typeface="Arial" panose="020B0604020202020204" pitchFamily="34" charset="0"/>
                <a:ea typeface="微软雅黑" panose="020B0503020204020204" pitchFamily="34" charset="-122"/>
              </a:rPr>
              <a:t>3</a:t>
            </a:r>
            <a:r>
              <a:rPr lang="zh-CN" altLang="en-US" sz="1600" dirty="0">
                <a:latin typeface="Arial" panose="020B0604020202020204" pitchFamily="34" charset="0"/>
                <a:ea typeface="微软雅黑" panose="020B0503020204020204" pitchFamily="34" charset="-122"/>
              </a:rPr>
              <a:t>个模块完成：</a:t>
            </a:r>
            <a:endParaRPr lang="en-US" altLang="zh-CN" sz="1600" dirty="0">
              <a:latin typeface="Arial" panose="020B0604020202020204" pitchFamily="34" charset="0"/>
              <a:ea typeface="微软雅黑"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生成类别独立的候选区域，这些候选区域其中包含了</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最终定位的结果。</a:t>
            </a:r>
            <a:endParaRPr lang="en-US" altLang="zh-CN" sz="1600" dirty="0">
              <a:latin typeface="Arial" panose="020B0604020202020204" pitchFamily="34" charset="0"/>
              <a:ea typeface="微软雅黑"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神经网络去针对每个候选区域提取固定长度的特征向量。</a:t>
            </a:r>
            <a:endParaRPr lang="en-US" altLang="zh-CN" sz="1600" dirty="0">
              <a:latin typeface="Arial" panose="020B0604020202020204" pitchFamily="34" charset="0"/>
              <a:ea typeface="微软雅黑"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一系列的</a:t>
            </a:r>
            <a:r>
              <a:rPr lang="en-US" altLang="zh-CN" sz="1600" dirty="0">
                <a:latin typeface="Arial" panose="020B0604020202020204" pitchFamily="34" charset="0"/>
                <a:ea typeface="微软雅黑" panose="020B0503020204020204" pitchFamily="34" charset="-122"/>
              </a:rPr>
              <a:t>SVM</a:t>
            </a:r>
            <a:r>
              <a:rPr lang="zh-CN" altLang="en-US" sz="1600" dirty="0">
                <a:latin typeface="Arial" panose="020B0604020202020204" pitchFamily="34" charset="0"/>
                <a:ea typeface="微软雅黑" panose="020B0503020204020204" pitchFamily="34" charset="-122"/>
              </a:rPr>
              <a:t>分类器</a:t>
            </a:r>
          </a:p>
        </p:txBody>
      </p:sp>
    </p:spTree>
    <p:extLst>
      <p:ext uri="{BB962C8B-B14F-4D97-AF65-F5344CB8AC3E}">
        <p14:creationId xmlns:p14="http://schemas.microsoft.com/office/powerpoint/2010/main" val="25977529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514628"/>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的核心流程</a:t>
            </a:r>
            <a:endParaRPr lang="en-US" altLang="zh-CN" sz="1600" b="1" i="0" dirty="0">
              <a:solidFill>
                <a:srgbClr val="121212"/>
              </a:solidFill>
              <a:effectLst/>
              <a:latin typeface="-apple-system"/>
            </a:endParaRPr>
          </a:p>
        </p:txBody>
      </p:sp>
      <p:sp>
        <p:nvSpPr>
          <p:cNvPr id="2" name="文本框 1">
            <a:extLst>
              <a:ext uri="{FF2B5EF4-FFF2-40B4-BE49-F238E27FC236}">
                <a16:creationId xmlns:a16="http://schemas.microsoft.com/office/drawing/2014/main" id="{9A37A8FF-0FB5-9F85-149A-822AC1AE2654}"/>
              </a:ext>
            </a:extLst>
          </p:cNvPr>
          <p:cNvSpPr txBox="1"/>
          <p:nvPr/>
        </p:nvSpPr>
        <p:spPr>
          <a:xfrm>
            <a:off x="582561" y="1512353"/>
            <a:ext cx="8089491" cy="3076740"/>
          </a:xfrm>
          <a:prstGeom prst="rect">
            <a:avLst/>
          </a:prstGeom>
          <a:noFill/>
        </p:spPr>
        <p:txBody>
          <a:bodyPr wrap="square" rtlCol="0">
            <a:spAutoFit/>
          </a:bodyPr>
          <a:lstStyle/>
          <a:p>
            <a:pPr>
              <a:lnSpc>
                <a:spcPct val="200000"/>
              </a:lnSpc>
            </a:pP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利用候选区域与</a:t>
            </a:r>
            <a:r>
              <a:rPr lang="en-US" altLang="zh-CN" sz="1600" dirty="0">
                <a:latin typeface="Arial" panose="020B0604020202020204" pitchFamily="34" charset="0"/>
                <a:ea typeface="微软雅黑" panose="020B0503020204020204" pitchFamily="34" charset="-122"/>
              </a:rPr>
              <a:t>CNN</a:t>
            </a:r>
            <a:r>
              <a:rPr lang="zh-CN" altLang="en-US" sz="1600" dirty="0">
                <a:latin typeface="Arial" panose="020B0604020202020204" pitchFamily="34" charset="0"/>
                <a:ea typeface="微软雅黑" panose="020B0503020204020204" pitchFamily="34" charset="-122"/>
              </a:rPr>
              <a:t>结合来做目标定位。</a:t>
            </a:r>
            <a:endParaRPr lang="en-US" altLang="zh-CN" sz="1600" dirty="0">
              <a:latin typeface="Arial" panose="020B0604020202020204" pitchFamily="34" charset="0"/>
              <a:ea typeface="微软雅黑" panose="020B0503020204020204" pitchFamily="34" charset="-122"/>
            </a:endParaRPr>
          </a:p>
          <a:p>
            <a:pPr>
              <a:lnSpc>
                <a:spcPct val="200000"/>
              </a:lnSpc>
            </a:pPr>
            <a:r>
              <a:rPr lang="zh-CN" altLang="en-US" sz="1600" dirty="0">
                <a:latin typeface="Arial" panose="020B0604020202020204" pitchFamily="34" charset="0"/>
                <a:ea typeface="微软雅黑" panose="020B0503020204020204" pitchFamily="34" charset="-122"/>
              </a:rPr>
              <a:t>具体是：</a:t>
            </a:r>
            <a:endParaRPr lang="en-US" altLang="zh-CN" sz="1600" dirty="0">
              <a:latin typeface="Arial" panose="020B0604020202020204" pitchFamily="34" charset="0"/>
              <a:ea typeface="微软雅黑"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给定一张输入图片，从图片中提取</a:t>
            </a:r>
            <a:r>
              <a:rPr lang="en-US" altLang="zh-CN" sz="1600" dirty="0">
                <a:latin typeface="Arial" panose="020B0604020202020204" pitchFamily="34" charset="0"/>
                <a:ea typeface="微软雅黑" panose="020B0503020204020204" pitchFamily="34" charset="-122"/>
              </a:rPr>
              <a:t>2000</a:t>
            </a:r>
            <a:r>
              <a:rPr lang="zh-CN" altLang="en-US" sz="1600" dirty="0">
                <a:latin typeface="Arial" panose="020B0604020202020204" pitchFamily="34" charset="0"/>
                <a:ea typeface="微软雅黑" panose="020B0503020204020204" pitchFamily="34" charset="-122"/>
              </a:rPr>
              <a:t>个类别独立的候选区域；</a:t>
            </a:r>
            <a:endParaRPr lang="en-US" altLang="zh-CN" sz="1600" dirty="0">
              <a:latin typeface="Arial" panose="020B0604020202020204" pitchFamily="34" charset="0"/>
              <a:ea typeface="微软雅黑"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对于每个区域利用</a:t>
            </a:r>
            <a:r>
              <a:rPr lang="en-US" altLang="zh-CN" sz="1600" dirty="0">
                <a:latin typeface="Arial" panose="020B0604020202020204" pitchFamily="34" charset="0"/>
                <a:ea typeface="微软雅黑" panose="020B0503020204020204" pitchFamily="34" charset="-122"/>
              </a:rPr>
              <a:t>CNN</a:t>
            </a:r>
            <a:r>
              <a:rPr lang="zh-CN" altLang="en-US" sz="1600" dirty="0">
                <a:latin typeface="Arial" panose="020B0604020202020204" pitchFamily="34" charset="0"/>
                <a:ea typeface="微软雅黑" panose="020B0503020204020204" pitchFamily="34" charset="-122"/>
              </a:rPr>
              <a:t>抽取一个固定长度的特征向量；</a:t>
            </a:r>
            <a:endParaRPr lang="en-US" altLang="zh-CN" sz="1600" dirty="0">
              <a:latin typeface="Arial" panose="020B0604020202020204" pitchFamily="34" charset="0"/>
              <a:ea typeface="微软雅黑"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再对每个区域利用</a:t>
            </a:r>
            <a:r>
              <a:rPr lang="en-US" altLang="zh-CN" sz="1600" dirty="0">
                <a:latin typeface="Arial" panose="020B0604020202020204" pitchFamily="34" charset="0"/>
                <a:ea typeface="微软雅黑" panose="020B0503020204020204" pitchFamily="34" charset="-122"/>
              </a:rPr>
              <a:t>SVM</a:t>
            </a:r>
            <a:r>
              <a:rPr lang="zh-CN" altLang="en-US" sz="1600" dirty="0">
                <a:latin typeface="Arial" panose="020B0604020202020204" pitchFamily="34" charset="0"/>
                <a:ea typeface="微软雅黑" panose="020B0503020204020204" pitchFamily="34" charset="-122"/>
              </a:rPr>
              <a:t>进行目标分类；</a:t>
            </a:r>
            <a:endParaRPr lang="en-US" altLang="zh-CN" sz="1600" dirty="0">
              <a:latin typeface="Arial" panose="020B0604020202020204" pitchFamily="34" charset="0"/>
              <a:ea typeface="微软雅黑" panose="020B0503020204020204" pitchFamily="34" charset="-122"/>
            </a:endParaRPr>
          </a:p>
          <a:p>
            <a:pPr marL="285750" indent="-285750">
              <a:lnSpc>
                <a:spcPct val="20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使用回归器精细修正候选框位置。</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34410743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514628"/>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的候选区域</a:t>
            </a:r>
            <a:endParaRPr lang="en-US" altLang="zh-CN" sz="1600" b="1" i="0" dirty="0">
              <a:solidFill>
                <a:srgbClr val="121212"/>
              </a:solidFill>
              <a:effectLst/>
              <a:latin typeface="-apple-system"/>
            </a:endParaRPr>
          </a:p>
        </p:txBody>
      </p:sp>
      <p:sp>
        <p:nvSpPr>
          <p:cNvPr id="2" name="文本框 1">
            <a:extLst>
              <a:ext uri="{FF2B5EF4-FFF2-40B4-BE49-F238E27FC236}">
                <a16:creationId xmlns:a16="http://schemas.microsoft.com/office/drawing/2014/main" id="{9A37A8FF-0FB5-9F85-149A-822AC1AE2654}"/>
              </a:ext>
            </a:extLst>
          </p:cNvPr>
          <p:cNvSpPr txBox="1"/>
          <p:nvPr/>
        </p:nvSpPr>
        <p:spPr>
          <a:xfrm>
            <a:off x="582561" y="1512353"/>
            <a:ext cx="8089491" cy="3126177"/>
          </a:xfrm>
          <a:prstGeom prst="rect">
            <a:avLst/>
          </a:prstGeom>
          <a:noFill/>
        </p:spPr>
        <p:txBody>
          <a:bodyPr wrap="square" rtlCol="0">
            <a:spAutoFit/>
          </a:bodyPr>
          <a:lstStyle/>
          <a:p>
            <a:pPr>
              <a:lnSpc>
                <a:spcPct val="200000"/>
              </a:lnSpc>
            </a:pPr>
            <a:r>
              <a:rPr lang="zh-CN" altLang="en-US" sz="1600" dirty="0">
                <a:latin typeface="Arial" panose="020B0604020202020204" pitchFamily="34" charset="0"/>
                <a:ea typeface="微软雅黑" panose="020B0503020204020204" pitchFamily="34" charset="-122"/>
              </a:rPr>
              <a:t>能够生成候选区域的方法有很多，比如：</a:t>
            </a:r>
            <a:endParaRPr lang="en-US" altLang="zh-CN" sz="1600" dirty="0">
              <a:latin typeface="Arial" panose="020B0604020202020204"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rPr>
              <a:t>Objectness</a:t>
            </a:r>
            <a:endParaRPr lang="en-US" altLang="zh-CN" sz="1600" dirty="0">
              <a:latin typeface="Arial" panose="020B0604020202020204" pitchFamily="34" charset="0"/>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a:latin typeface="Arial" panose="020B0604020202020204" pitchFamily="34" charset="0"/>
                <a:ea typeface="微软雅黑" panose="020B0503020204020204" pitchFamily="34" charset="-122"/>
              </a:rPr>
              <a:t>Selective search</a:t>
            </a:r>
          </a:p>
          <a:p>
            <a:pPr marL="285750" indent="-285750">
              <a:lnSpc>
                <a:spcPct val="150000"/>
              </a:lnSpc>
              <a:buFont typeface="Arial" panose="020B0604020202020204" pitchFamily="34" charset="0"/>
              <a:buChar char="•"/>
            </a:pPr>
            <a:r>
              <a:rPr lang="en-US" altLang="zh-CN" sz="1600" dirty="0">
                <a:latin typeface="Arial" panose="020B0604020202020204" pitchFamily="34" charset="0"/>
                <a:ea typeface="微软雅黑" panose="020B0503020204020204" pitchFamily="34" charset="-122"/>
              </a:rPr>
              <a:t>Category-independent object proposals</a:t>
            </a:r>
          </a:p>
          <a:p>
            <a:pPr marL="285750" indent="-285750">
              <a:lnSpc>
                <a:spcPct val="150000"/>
              </a:lnSpc>
              <a:buFont typeface="Arial" panose="020B0604020202020204" pitchFamily="34" charset="0"/>
              <a:buChar char="•"/>
            </a:pPr>
            <a:r>
              <a:rPr lang="en-US" altLang="zh-CN" sz="1600" dirty="0">
                <a:latin typeface="Arial" panose="020B0604020202020204" pitchFamily="34" charset="0"/>
                <a:ea typeface="微软雅黑" panose="020B0503020204020204" pitchFamily="34" charset="-122"/>
              </a:rPr>
              <a:t>Constrained parametric min-cuts(CPMC)</a:t>
            </a:r>
          </a:p>
          <a:p>
            <a:pPr marL="285750" indent="-285750">
              <a:lnSpc>
                <a:spcPct val="150000"/>
              </a:lnSpc>
              <a:buFont typeface="Arial" panose="020B0604020202020204" pitchFamily="34" charset="0"/>
              <a:buChar char="•"/>
            </a:pPr>
            <a:r>
              <a:rPr lang="en-US" altLang="zh-CN" sz="1600" dirty="0">
                <a:latin typeface="Arial" panose="020B0604020202020204" pitchFamily="34" charset="0"/>
                <a:ea typeface="微软雅黑" panose="020B0503020204020204" pitchFamily="34" charset="-122"/>
              </a:rPr>
              <a:t>Multi-scale combinatorial grouping</a:t>
            </a:r>
          </a:p>
          <a:p>
            <a:pPr marL="285750" indent="-285750">
              <a:lnSpc>
                <a:spcPct val="150000"/>
              </a:lnSpc>
              <a:buFont typeface="Arial" panose="020B0604020202020204" pitchFamily="34" charset="0"/>
              <a:buChar char="•"/>
            </a:pPr>
            <a:r>
              <a:rPr lang="en-US" altLang="zh-CN" sz="1600" dirty="0" err="1">
                <a:latin typeface="Arial" panose="020B0604020202020204" pitchFamily="34" charset="0"/>
                <a:ea typeface="微软雅黑" panose="020B0503020204020204" pitchFamily="34" charset="-122"/>
              </a:rPr>
              <a:t>Ciresan</a:t>
            </a:r>
            <a:endParaRPr lang="en-US" altLang="zh-CN" sz="1600" dirty="0">
              <a:latin typeface="Arial" panose="020B0604020202020204" pitchFamily="34" charset="0"/>
              <a:ea typeface="微软雅黑" panose="020B0503020204020204" pitchFamily="34" charset="-122"/>
            </a:endParaRPr>
          </a:p>
          <a:p>
            <a:pPr>
              <a:lnSpc>
                <a:spcPct val="150000"/>
              </a:lnSpc>
            </a:pPr>
            <a:r>
              <a:rPr lang="en-US" altLang="zh-CN" sz="1600" dirty="0">
                <a:solidFill>
                  <a:srgbClr val="FF0000"/>
                </a:solidFill>
                <a:latin typeface="Arial" panose="020B0604020202020204" pitchFamily="34" charset="0"/>
                <a:ea typeface="微软雅黑" panose="020B0503020204020204" pitchFamily="34" charset="-122"/>
              </a:rPr>
              <a:t>R-CNN</a:t>
            </a:r>
            <a:r>
              <a:rPr lang="zh-CN" altLang="en-US" sz="1600" dirty="0">
                <a:solidFill>
                  <a:srgbClr val="FF0000"/>
                </a:solidFill>
                <a:latin typeface="Arial" panose="020B0604020202020204" pitchFamily="34" charset="0"/>
                <a:ea typeface="微软雅黑" panose="020B0503020204020204" pitchFamily="34" charset="-122"/>
              </a:rPr>
              <a:t>采用的是</a:t>
            </a:r>
            <a:r>
              <a:rPr lang="en-US" altLang="zh-CN" sz="1600" dirty="0">
                <a:solidFill>
                  <a:srgbClr val="FF0000"/>
                </a:solidFill>
                <a:latin typeface="Arial" panose="020B0604020202020204" pitchFamily="34" charset="0"/>
                <a:ea typeface="微软雅黑" panose="020B0503020204020204" pitchFamily="34" charset="-122"/>
              </a:rPr>
              <a:t>Selective Search</a:t>
            </a:r>
            <a:r>
              <a:rPr lang="zh-CN" altLang="en-US" sz="1600" dirty="0">
                <a:solidFill>
                  <a:srgbClr val="FF0000"/>
                </a:solidFill>
                <a:latin typeface="Arial" panose="020B0604020202020204" pitchFamily="34" charset="0"/>
                <a:ea typeface="微软雅黑" panose="020B0503020204020204" pitchFamily="34" charset="-122"/>
              </a:rPr>
              <a:t>算法。</a:t>
            </a:r>
            <a:endParaRPr lang="en-US" altLang="zh-CN" sz="1600" dirty="0">
              <a:solidFill>
                <a:srgbClr val="FF000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7144223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514628"/>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的候选区域</a:t>
            </a:r>
            <a:endParaRPr lang="en-US" altLang="zh-CN" sz="1600" b="1" i="0" dirty="0">
              <a:solidFill>
                <a:srgbClr val="121212"/>
              </a:solidFill>
              <a:effectLst/>
              <a:latin typeface="-apple-system"/>
            </a:endParaRPr>
          </a:p>
        </p:txBody>
      </p:sp>
      <p:sp>
        <p:nvSpPr>
          <p:cNvPr id="2" name="文本框 1">
            <a:extLst>
              <a:ext uri="{FF2B5EF4-FFF2-40B4-BE49-F238E27FC236}">
                <a16:creationId xmlns:a16="http://schemas.microsoft.com/office/drawing/2014/main" id="{9A37A8FF-0FB5-9F85-149A-822AC1AE2654}"/>
              </a:ext>
            </a:extLst>
          </p:cNvPr>
          <p:cNvSpPr txBox="1"/>
          <p:nvPr/>
        </p:nvSpPr>
        <p:spPr>
          <a:xfrm>
            <a:off x="582561" y="1512353"/>
            <a:ext cx="8089491" cy="2638286"/>
          </a:xfrm>
          <a:prstGeom prst="rect">
            <a:avLst/>
          </a:prstGeom>
          <a:noFill/>
        </p:spPr>
        <p:txBody>
          <a:bodyPr wrap="square" rtlCol="0">
            <a:spAutoFit/>
          </a:bodyPr>
          <a:lstStyle/>
          <a:p>
            <a:pPr algn="l">
              <a:lnSpc>
                <a:spcPct val="15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从一张图像生成约</a:t>
            </a:r>
            <a:r>
              <a:rPr lang="en-US" altLang="zh-CN" sz="1600" b="0" i="0" dirty="0">
                <a:solidFill>
                  <a:srgbClr val="333333"/>
                </a:solidFill>
                <a:effectLst/>
                <a:latin typeface="Microsoft YaHei" panose="020B0503020204020204" pitchFamily="34" charset="-122"/>
                <a:ea typeface="Microsoft YaHei" panose="020B0503020204020204" pitchFamily="34" charset="-122"/>
              </a:rPr>
              <a:t>2000</a:t>
            </a:r>
            <a:r>
              <a:rPr lang="zh-CN" altLang="en-US" sz="1600" b="0" i="0" dirty="0">
                <a:solidFill>
                  <a:srgbClr val="333333"/>
                </a:solidFill>
                <a:effectLst/>
                <a:latin typeface="Microsoft YaHei" panose="020B0503020204020204" pitchFamily="34" charset="-122"/>
                <a:ea typeface="Microsoft YaHei" panose="020B0503020204020204" pitchFamily="34" charset="-122"/>
              </a:rPr>
              <a:t>个候选区域。基本思路如下：</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marL="285750" indent="-285750" algn="l">
              <a:lnSpc>
                <a:spcPct val="15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使用一种过分割手段，将图像分割成小区域；</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marL="342900" indent="-342900" algn="l">
              <a:lnSpc>
                <a:spcPct val="15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查看现有小区域，合并可能性最高的两个区域。重复直到整张图像合并成一个区域位置；</a:t>
            </a: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342900" indent="-342900" algn="l">
              <a:lnSpc>
                <a:spcPct val="15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输出所有曾经存在过的区域，所谓候选区域</a:t>
            </a:r>
            <a:endParaRPr lang="zh-CN" altLang="en-US" sz="1600" b="0" i="0" dirty="0">
              <a:solidFill>
                <a:srgbClr val="333333"/>
              </a:solidFill>
              <a:effectLst/>
              <a:latin typeface="-apple-system"/>
            </a:endParaRPr>
          </a:p>
          <a:p>
            <a:pPr algn="l">
              <a:lnSpc>
                <a:spcPct val="150000"/>
              </a:lnSpc>
            </a:pP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algn="l">
              <a:lnSpc>
                <a:spcPct val="15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候选区域生成和后续步骤相对独立，实际可以使用任意算法进行。</a:t>
            </a:r>
            <a:endParaRPr lang="zh-CN" altLang="en-US" sz="1600" b="0" i="0" dirty="0">
              <a:solidFill>
                <a:srgbClr val="333333"/>
              </a:solidFill>
              <a:effectLst/>
              <a:latin typeface="-apple-system"/>
            </a:endParaRPr>
          </a:p>
        </p:txBody>
      </p:sp>
    </p:spTree>
    <p:extLst>
      <p:ext uri="{BB962C8B-B14F-4D97-AF65-F5344CB8AC3E}">
        <p14:creationId xmlns:p14="http://schemas.microsoft.com/office/powerpoint/2010/main" val="17356793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514628"/>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的候选区域</a:t>
            </a:r>
            <a:endParaRPr lang="en-US" altLang="zh-CN" sz="1600" b="1" i="0" dirty="0">
              <a:solidFill>
                <a:srgbClr val="121212"/>
              </a:solidFill>
              <a:effectLst/>
              <a:latin typeface="-apple-system"/>
            </a:endParaRPr>
          </a:p>
        </p:txBody>
      </p:sp>
      <p:sp>
        <p:nvSpPr>
          <p:cNvPr id="2" name="文本框 1">
            <a:extLst>
              <a:ext uri="{FF2B5EF4-FFF2-40B4-BE49-F238E27FC236}">
                <a16:creationId xmlns:a16="http://schemas.microsoft.com/office/drawing/2014/main" id="{9A37A8FF-0FB5-9F85-149A-822AC1AE2654}"/>
              </a:ext>
            </a:extLst>
          </p:cNvPr>
          <p:cNvSpPr txBox="1"/>
          <p:nvPr/>
        </p:nvSpPr>
        <p:spPr>
          <a:xfrm>
            <a:off x="582561" y="1512353"/>
            <a:ext cx="8089491" cy="3090205"/>
          </a:xfrm>
          <a:prstGeom prst="rect">
            <a:avLst/>
          </a:prstGeom>
          <a:noFill/>
        </p:spPr>
        <p:txBody>
          <a:bodyPr wrap="square" rtlCol="0">
            <a:spAutoFit/>
          </a:bodyPr>
          <a:lstStyle/>
          <a:p>
            <a:pPr algn="l">
              <a:lnSpc>
                <a:spcPct val="150000"/>
              </a:lnSpc>
            </a:pPr>
            <a:r>
              <a:rPr lang="zh-CN" altLang="en-US" sz="1600" dirty="0">
                <a:solidFill>
                  <a:srgbClr val="333333"/>
                </a:solidFill>
                <a:latin typeface="Microsoft YaHei" panose="020B0503020204020204" pitchFamily="34" charset="-122"/>
                <a:ea typeface="Microsoft YaHei" panose="020B0503020204020204" pitchFamily="34" charset="-122"/>
              </a:rPr>
              <a:t>合并规则：</a:t>
            </a:r>
            <a:endParaRPr lang="en-US" altLang="zh-CN" sz="1600" dirty="0">
              <a:solidFill>
                <a:srgbClr val="333333"/>
              </a:solidFill>
              <a:latin typeface="Microsoft YaHei" panose="020B0503020204020204" pitchFamily="34" charset="-122"/>
              <a:ea typeface="Microsoft YaHei" panose="020B0503020204020204" pitchFamily="34" charset="-122"/>
            </a:endParaRPr>
          </a:p>
          <a:p>
            <a:pPr algn="l">
              <a:lnSpc>
                <a:spcPct val="150000"/>
              </a:lnSpc>
            </a:pPr>
            <a:r>
              <a:rPr lang="zh-CN" altLang="en-US" sz="1600" b="0" i="0" dirty="0">
                <a:solidFill>
                  <a:srgbClr val="333333"/>
                </a:solidFill>
                <a:effectLst/>
                <a:latin typeface="Microsoft YaHei" panose="020B0503020204020204" pitchFamily="34" charset="-122"/>
                <a:ea typeface="Microsoft YaHei" panose="020B0503020204020204" pitchFamily="34" charset="-122"/>
              </a:rPr>
              <a:t>优先合并以下四种区域： </a:t>
            </a:r>
            <a:br>
              <a:rPr lang="zh-CN" altLang="en-US" sz="1600" dirty="0"/>
            </a:br>
            <a:r>
              <a:rPr lang="en-US" altLang="zh-CN" sz="1600" b="0" i="0" dirty="0">
                <a:solidFill>
                  <a:srgbClr val="333333"/>
                </a:solidFill>
                <a:effectLst/>
                <a:latin typeface="Microsoft YaHei" panose="020B0503020204020204" pitchFamily="34" charset="-122"/>
                <a:ea typeface="Microsoft YaHei" panose="020B0503020204020204" pitchFamily="34" charset="-122"/>
              </a:rPr>
              <a:t>1.</a:t>
            </a:r>
            <a:r>
              <a:rPr lang="zh-CN" altLang="en-US" sz="1600" b="0" i="0" dirty="0">
                <a:solidFill>
                  <a:srgbClr val="333333"/>
                </a:solidFill>
                <a:effectLst/>
                <a:latin typeface="Microsoft YaHei" panose="020B0503020204020204" pitchFamily="34" charset="-122"/>
                <a:ea typeface="Microsoft YaHei" panose="020B0503020204020204" pitchFamily="34" charset="-122"/>
              </a:rPr>
              <a:t>颜色（颜色直方图）相近的 </a:t>
            </a:r>
            <a:br>
              <a:rPr lang="zh-CN" altLang="en-US" sz="1600" b="0" i="0" dirty="0">
                <a:solidFill>
                  <a:srgbClr val="333333"/>
                </a:solidFill>
                <a:effectLst/>
                <a:latin typeface="Microsoft YaHei" panose="020B0503020204020204" pitchFamily="34" charset="-122"/>
                <a:ea typeface="Microsoft YaHei" panose="020B0503020204020204" pitchFamily="34" charset="-122"/>
              </a:rPr>
            </a:br>
            <a:r>
              <a:rPr lang="en-US" altLang="zh-CN" sz="1600" b="0" i="0" dirty="0">
                <a:solidFill>
                  <a:srgbClr val="333333"/>
                </a:solidFill>
                <a:effectLst/>
                <a:latin typeface="Microsoft YaHei" panose="020B0503020204020204" pitchFamily="34" charset="-122"/>
                <a:ea typeface="Microsoft YaHei" panose="020B0503020204020204" pitchFamily="34" charset="-122"/>
              </a:rPr>
              <a:t>2.</a:t>
            </a:r>
            <a:r>
              <a:rPr lang="zh-CN" altLang="en-US" sz="1600" b="0" i="0" dirty="0">
                <a:solidFill>
                  <a:srgbClr val="333333"/>
                </a:solidFill>
                <a:effectLst/>
                <a:latin typeface="Microsoft YaHei" panose="020B0503020204020204" pitchFamily="34" charset="-122"/>
                <a:ea typeface="Microsoft YaHei" panose="020B0503020204020204" pitchFamily="34" charset="-122"/>
              </a:rPr>
              <a:t>纹理（梯度直方图）相近的 </a:t>
            </a:r>
            <a:br>
              <a:rPr lang="zh-CN" altLang="en-US" sz="1600" b="0" i="0" dirty="0">
                <a:solidFill>
                  <a:srgbClr val="333333"/>
                </a:solidFill>
                <a:effectLst/>
                <a:latin typeface="Microsoft YaHei" panose="020B0503020204020204" pitchFamily="34" charset="-122"/>
                <a:ea typeface="Microsoft YaHei" panose="020B0503020204020204" pitchFamily="34" charset="-122"/>
              </a:rPr>
            </a:br>
            <a:r>
              <a:rPr lang="en-US" altLang="zh-CN" sz="1600" b="0" i="0" dirty="0">
                <a:solidFill>
                  <a:srgbClr val="333333"/>
                </a:solidFill>
                <a:effectLst/>
                <a:latin typeface="Microsoft YaHei" panose="020B0503020204020204" pitchFamily="34" charset="-122"/>
                <a:ea typeface="Microsoft YaHei" panose="020B0503020204020204" pitchFamily="34" charset="-122"/>
              </a:rPr>
              <a:t>3.</a:t>
            </a:r>
            <a:r>
              <a:rPr lang="zh-CN" altLang="en-US" sz="1600" b="0" i="0" dirty="0">
                <a:solidFill>
                  <a:srgbClr val="333333"/>
                </a:solidFill>
                <a:effectLst/>
                <a:latin typeface="Microsoft YaHei" panose="020B0503020204020204" pitchFamily="34" charset="-122"/>
                <a:ea typeface="Microsoft YaHei" panose="020B0503020204020204" pitchFamily="34" charset="-122"/>
              </a:rPr>
              <a:t>合并后总面积小的 </a:t>
            </a:r>
            <a:br>
              <a:rPr lang="zh-CN" altLang="en-US" sz="1600" b="0" i="0" dirty="0">
                <a:solidFill>
                  <a:srgbClr val="333333"/>
                </a:solidFill>
                <a:effectLst/>
                <a:latin typeface="Microsoft YaHei" panose="020B0503020204020204" pitchFamily="34" charset="-122"/>
                <a:ea typeface="Microsoft YaHei" panose="020B0503020204020204" pitchFamily="34" charset="-122"/>
              </a:rPr>
            </a:br>
            <a:r>
              <a:rPr lang="en-US" altLang="zh-CN" sz="1600" b="0" i="0" dirty="0">
                <a:solidFill>
                  <a:srgbClr val="333333"/>
                </a:solidFill>
                <a:effectLst/>
                <a:latin typeface="Microsoft YaHei" panose="020B0503020204020204" pitchFamily="34" charset="-122"/>
                <a:ea typeface="Microsoft YaHei" panose="020B0503020204020204" pitchFamily="34" charset="-122"/>
              </a:rPr>
              <a:t>4.</a:t>
            </a:r>
            <a:r>
              <a:rPr lang="zh-CN" altLang="en-US" sz="1600" b="0" i="0" dirty="0">
                <a:solidFill>
                  <a:srgbClr val="333333"/>
                </a:solidFill>
                <a:effectLst/>
                <a:latin typeface="Microsoft YaHei" panose="020B0503020204020204" pitchFamily="34" charset="-122"/>
                <a:ea typeface="Microsoft YaHei" panose="020B0503020204020204" pitchFamily="34" charset="-122"/>
              </a:rPr>
              <a:t>合并后，总面积在其</a:t>
            </a:r>
            <a:r>
              <a:rPr lang="en-US" altLang="zh-CN" sz="1600" b="0" i="0" dirty="0">
                <a:solidFill>
                  <a:srgbClr val="333333"/>
                </a:solidFill>
                <a:effectLst/>
                <a:latin typeface="Microsoft YaHei" panose="020B0503020204020204" pitchFamily="34" charset="-122"/>
                <a:ea typeface="Microsoft YaHei" panose="020B0503020204020204" pitchFamily="34" charset="-122"/>
              </a:rPr>
              <a:t>BBOX</a:t>
            </a:r>
            <a:r>
              <a:rPr lang="zh-CN" altLang="en-US" sz="1600" b="0" i="0" dirty="0">
                <a:solidFill>
                  <a:srgbClr val="333333"/>
                </a:solidFill>
                <a:effectLst/>
                <a:latin typeface="Microsoft YaHei" panose="020B0503020204020204" pitchFamily="34" charset="-122"/>
                <a:ea typeface="Microsoft YaHei" panose="020B0503020204020204" pitchFamily="34" charset="-122"/>
              </a:rPr>
              <a:t>中所占比例大的</a:t>
            </a:r>
            <a:endParaRPr lang="en-US" altLang="zh-CN" sz="1600" dirty="0">
              <a:solidFill>
                <a:srgbClr val="333333"/>
              </a:solidFill>
              <a:latin typeface="Microsoft YaHei" panose="020B0503020204020204" pitchFamily="34" charset="-122"/>
              <a:ea typeface="Microsoft YaHei" panose="020B0503020204020204" pitchFamily="34" charset="-122"/>
            </a:endParaRPr>
          </a:p>
          <a:p>
            <a:pPr algn="l">
              <a:lnSpc>
                <a:spcPct val="150000"/>
              </a:lnSpc>
            </a:pPr>
            <a:r>
              <a:rPr lang="zh-CN" altLang="en-US" sz="1600" b="1" i="0" dirty="0">
                <a:solidFill>
                  <a:srgbClr val="333333"/>
                </a:solidFill>
                <a:effectLst/>
                <a:latin typeface="Microsoft YaHei" panose="020B0503020204020204" pitchFamily="34" charset="-122"/>
                <a:ea typeface="Microsoft YaHei" panose="020B0503020204020204" pitchFamily="34" charset="-122"/>
              </a:rPr>
              <a:t>其中第三条</a:t>
            </a:r>
            <a:r>
              <a:rPr lang="en-US" altLang="zh-CN"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0" i="0" dirty="0">
                <a:solidFill>
                  <a:srgbClr val="333333"/>
                </a:solidFill>
                <a:effectLst/>
                <a:latin typeface="Microsoft YaHei" panose="020B0503020204020204" pitchFamily="34" charset="-122"/>
                <a:ea typeface="Microsoft YaHei" panose="020B0503020204020204" pitchFamily="34" charset="-122"/>
              </a:rPr>
              <a:t>保证合并操作的尺度较为均匀，避免一个大区域陆续“吃掉”其他小区域。</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algn="l">
              <a:lnSpc>
                <a:spcPct val="150000"/>
              </a:lnSpc>
            </a:pPr>
            <a:r>
              <a:rPr lang="zh-CN" altLang="en-US" sz="1600" b="1" i="0" dirty="0">
                <a:solidFill>
                  <a:srgbClr val="333333"/>
                </a:solidFill>
                <a:effectLst/>
                <a:latin typeface="Microsoft YaHei" panose="020B0503020204020204" pitchFamily="34" charset="-122"/>
                <a:ea typeface="Microsoft YaHei" panose="020B0503020204020204" pitchFamily="34" charset="-122"/>
              </a:rPr>
              <a:t>其中第四条</a:t>
            </a:r>
            <a:r>
              <a:rPr lang="en-US" altLang="zh-CN" sz="1600" b="1" i="0" dirty="0">
                <a:solidFill>
                  <a:srgbClr val="333333"/>
                </a:solidFill>
                <a:effectLst/>
                <a:latin typeface="Microsoft YaHei" panose="020B0503020204020204" pitchFamily="34" charset="-122"/>
                <a:ea typeface="Microsoft YaHei" panose="020B0503020204020204" pitchFamily="34" charset="-122"/>
              </a:rPr>
              <a:t>:</a:t>
            </a:r>
            <a:r>
              <a:rPr lang="zh-CN" altLang="en-US" sz="1600" b="0" i="0" dirty="0">
                <a:solidFill>
                  <a:srgbClr val="333333"/>
                </a:solidFill>
                <a:effectLst/>
                <a:latin typeface="Microsoft YaHei" panose="020B0503020204020204" pitchFamily="34" charset="-122"/>
                <a:ea typeface="Microsoft YaHei" panose="020B0503020204020204" pitchFamily="34" charset="-122"/>
              </a:rPr>
              <a:t>保证合并后形状规则。</a:t>
            </a:r>
            <a:endParaRPr lang="zh-CN" altLang="en-US" sz="1600" b="0" i="0" dirty="0">
              <a:solidFill>
                <a:srgbClr val="333333"/>
              </a:solidFill>
              <a:effectLst/>
              <a:latin typeface="-apple-system"/>
            </a:endParaRPr>
          </a:p>
        </p:txBody>
      </p:sp>
    </p:spTree>
    <p:extLst>
      <p:ext uri="{BB962C8B-B14F-4D97-AF65-F5344CB8AC3E}">
        <p14:creationId xmlns:p14="http://schemas.microsoft.com/office/powerpoint/2010/main" val="123946021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6F2A599D-05AB-3BE1-B8F6-89976326071B}"/>
              </a:ext>
            </a:extLst>
          </p:cNvPr>
          <p:cNvSpPr txBox="1"/>
          <p:nvPr/>
        </p:nvSpPr>
        <p:spPr>
          <a:xfrm>
            <a:off x="501585" y="862781"/>
            <a:ext cx="8170467" cy="514628"/>
          </a:xfrm>
          <a:prstGeom prst="rect">
            <a:avLst/>
          </a:prstGeom>
          <a:noFill/>
        </p:spPr>
        <p:txBody>
          <a:bodyPr wrap="square" rtlCol="0">
            <a:spAutoFit/>
          </a:bodyPr>
          <a:lstStyle/>
          <a:p>
            <a:pPr algn="just">
              <a:lnSpc>
                <a:spcPct val="200000"/>
              </a:lnSpc>
            </a:pPr>
            <a:r>
              <a:rPr lang="en-US" altLang="zh-CN" sz="1600" b="1" i="0" dirty="0">
                <a:solidFill>
                  <a:srgbClr val="121212"/>
                </a:solidFill>
                <a:effectLst/>
                <a:latin typeface="-apple-system"/>
              </a:rPr>
              <a:t>R-CNN</a:t>
            </a:r>
            <a:r>
              <a:rPr lang="zh-CN" altLang="en-US" sz="1600" b="1" i="0" dirty="0">
                <a:solidFill>
                  <a:srgbClr val="121212"/>
                </a:solidFill>
                <a:effectLst/>
                <a:latin typeface="-apple-system"/>
              </a:rPr>
              <a:t>的</a:t>
            </a:r>
            <a:r>
              <a:rPr lang="zh-CN" altLang="en-US" sz="1600" b="1" dirty="0">
                <a:solidFill>
                  <a:srgbClr val="121212"/>
                </a:solidFill>
                <a:latin typeface="-apple-system"/>
              </a:rPr>
              <a:t>特征提取</a:t>
            </a:r>
            <a:endParaRPr lang="en-US" altLang="zh-CN" sz="1600" b="1" i="0" dirty="0">
              <a:solidFill>
                <a:srgbClr val="121212"/>
              </a:solidFill>
              <a:effectLst/>
              <a:latin typeface="-apple-system"/>
            </a:endParaRPr>
          </a:p>
        </p:txBody>
      </p:sp>
      <p:sp>
        <p:nvSpPr>
          <p:cNvPr id="2" name="文本框 1">
            <a:extLst>
              <a:ext uri="{FF2B5EF4-FFF2-40B4-BE49-F238E27FC236}">
                <a16:creationId xmlns:a16="http://schemas.microsoft.com/office/drawing/2014/main" id="{9A37A8FF-0FB5-9F85-149A-822AC1AE2654}"/>
              </a:ext>
            </a:extLst>
          </p:cNvPr>
          <p:cNvSpPr txBox="1"/>
          <p:nvPr/>
        </p:nvSpPr>
        <p:spPr>
          <a:xfrm>
            <a:off x="582561" y="1439749"/>
            <a:ext cx="8089491" cy="2484398"/>
          </a:xfrm>
          <a:prstGeom prst="rect">
            <a:avLst/>
          </a:prstGeom>
          <a:noFill/>
        </p:spPr>
        <p:txBody>
          <a:bodyPr wrap="square" rtlCol="0">
            <a:spAutoFit/>
          </a:bodyPr>
          <a:lstStyle/>
          <a:p>
            <a:pPr algn="just">
              <a:lnSpc>
                <a:spcPct val="200000"/>
              </a:lnSpc>
            </a:pPr>
            <a:r>
              <a:rPr lang="en-US" altLang="zh-CN" sz="1600" b="0" i="0" dirty="0">
                <a:solidFill>
                  <a:srgbClr val="333333"/>
                </a:solidFill>
                <a:effectLst/>
                <a:latin typeface="-apple-system"/>
              </a:rPr>
              <a:t>R-CNN</a:t>
            </a:r>
            <a:r>
              <a:rPr lang="zh-CN" altLang="en-US" sz="1600" b="0" i="0" dirty="0">
                <a:solidFill>
                  <a:srgbClr val="333333"/>
                </a:solidFill>
                <a:effectLst/>
                <a:latin typeface="-apple-system"/>
              </a:rPr>
              <a:t>抽取了一个</a:t>
            </a:r>
            <a:r>
              <a:rPr lang="en-US" altLang="zh-CN" sz="1600" b="0" i="0" dirty="0">
                <a:solidFill>
                  <a:srgbClr val="FF0000"/>
                </a:solidFill>
                <a:effectLst/>
                <a:latin typeface="-apple-system"/>
              </a:rPr>
              <a:t>4096</a:t>
            </a:r>
            <a:r>
              <a:rPr lang="zh-CN" altLang="en-US" sz="1600" b="0" i="0" dirty="0">
                <a:solidFill>
                  <a:srgbClr val="FF0000"/>
                </a:solidFill>
                <a:effectLst/>
                <a:latin typeface="-apple-system"/>
              </a:rPr>
              <a:t>维</a:t>
            </a:r>
            <a:r>
              <a:rPr lang="zh-CN" altLang="en-US" sz="1600" b="0" i="0" dirty="0">
                <a:solidFill>
                  <a:srgbClr val="333333"/>
                </a:solidFill>
                <a:effectLst/>
                <a:latin typeface="-apple-system"/>
              </a:rPr>
              <a:t>的特征向量，采用的是</a:t>
            </a:r>
            <a:r>
              <a:rPr lang="en-US" altLang="zh-CN" sz="1600" b="0" i="0" dirty="0" err="1">
                <a:solidFill>
                  <a:srgbClr val="333333"/>
                </a:solidFill>
                <a:effectLst/>
                <a:latin typeface="-apple-system"/>
              </a:rPr>
              <a:t>AlexNet</a:t>
            </a:r>
            <a:r>
              <a:rPr lang="zh-CN" altLang="en-US" sz="1600" dirty="0">
                <a:solidFill>
                  <a:srgbClr val="333333"/>
                </a:solidFill>
                <a:latin typeface="-apple-system"/>
              </a:rPr>
              <a:t>，基于</a:t>
            </a:r>
            <a:r>
              <a:rPr lang="en-US" altLang="zh-CN" sz="1600" dirty="0">
                <a:solidFill>
                  <a:srgbClr val="333333"/>
                </a:solidFill>
                <a:latin typeface="-apple-system"/>
              </a:rPr>
              <a:t>Caffe</a:t>
            </a:r>
            <a:r>
              <a:rPr lang="zh-CN" altLang="en-US" sz="1600" dirty="0">
                <a:solidFill>
                  <a:srgbClr val="333333"/>
                </a:solidFill>
                <a:latin typeface="-apple-system"/>
              </a:rPr>
              <a:t>进行代码开发。</a:t>
            </a:r>
            <a:endParaRPr lang="en-US" altLang="zh-CN" sz="1600" dirty="0">
              <a:solidFill>
                <a:srgbClr val="333333"/>
              </a:solidFill>
              <a:latin typeface="-apple-system"/>
            </a:endParaRPr>
          </a:p>
          <a:p>
            <a:pPr algn="just">
              <a:lnSpc>
                <a:spcPct val="200000"/>
              </a:lnSpc>
            </a:pPr>
            <a:r>
              <a:rPr lang="zh-CN" altLang="en-US" sz="1600" dirty="0">
                <a:solidFill>
                  <a:srgbClr val="333333"/>
                </a:solidFill>
                <a:latin typeface="-apple-system"/>
              </a:rPr>
              <a:t>解下来简单介绍一下</a:t>
            </a:r>
            <a:r>
              <a:rPr lang="en-US" altLang="zh-CN" sz="1600" b="0" i="0" dirty="0" err="1">
                <a:solidFill>
                  <a:srgbClr val="333333"/>
                </a:solidFill>
                <a:effectLst/>
                <a:latin typeface="-apple-system"/>
              </a:rPr>
              <a:t>AlexNet</a:t>
            </a:r>
            <a:r>
              <a:rPr lang="zh-CN" altLang="en-US" sz="1600" dirty="0">
                <a:solidFill>
                  <a:srgbClr val="333333"/>
                </a:solidFill>
                <a:latin typeface="-apple-system"/>
              </a:rPr>
              <a:t>结构：</a:t>
            </a:r>
            <a:endParaRPr lang="en-US" altLang="zh-CN" sz="1600" dirty="0">
              <a:solidFill>
                <a:srgbClr val="333333"/>
              </a:solidFill>
              <a:latin typeface="-apple-system"/>
            </a:endParaRPr>
          </a:p>
          <a:p>
            <a:pPr algn="just">
              <a:lnSpc>
                <a:spcPct val="200000"/>
              </a:lnSpc>
            </a:pPr>
            <a:r>
              <a:rPr lang="en-US" altLang="zh-CN" sz="1600" dirty="0" err="1">
                <a:solidFill>
                  <a:srgbClr val="333333"/>
                </a:solidFill>
                <a:latin typeface="-apple-system"/>
              </a:rPr>
              <a:t>AlexNet</a:t>
            </a:r>
            <a:r>
              <a:rPr lang="zh-CN" altLang="en-US" sz="1600" dirty="0">
                <a:solidFill>
                  <a:srgbClr val="FF0000"/>
                </a:solidFill>
                <a:latin typeface="-apple-system"/>
              </a:rPr>
              <a:t>由输入层，</a:t>
            </a:r>
            <a:r>
              <a:rPr lang="en-US" altLang="zh-CN" sz="1600" dirty="0">
                <a:solidFill>
                  <a:srgbClr val="FF0000"/>
                </a:solidFill>
                <a:latin typeface="-apple-system"/>
              </a:rPr>
              <a:t>5</a:t>
            </a:r>
            <a:r>
              <a:rPr lang="zh-CN" altLang="en-US" sz="1600" dirty="0">
                <a:solidFill>
                  <a:srgbClr val="FF0000"/>
                </a:solidFill>
                <a:latin typeface="-apple-system"/>
              </a:rPr>
              <a:t>个卷积层，</a:t>
            </a:r>
            <a:r>
              <a:rPr lang="en-US" altLang="zh-CN" sz="1600" dirty="0">
                <a:solidFill>
                  <a:srgbClr val="FF0000"/>
                </a:solidFill>
                <a:latin typeface="-apple-system"/>
              </a:rPr>
              <a:t>3</a:t>
            </a:r>
            <a:r>
              <a:rPr lang="zh-CN" altLang="en-US" sz="1600" dirty="0">
                <a:solidFill>
                  <a:srgbClr val="FF0000"/>
                </a:solidFill>
                <a:latin typeface="-apple-system"/>
              </a:rPr>
              <a:t>个全连接层组成</a:t>
            </a:r>
            <a:r>
              <a:rPr lang="en-US" altLang="zh-CN" sz="1600" dirty="0">
                <a:solidFill>
                  <a:srgbClr val="333333"/>
                </a:solidFill>
                <a:latin typeface="-apple-system"/>
              </a:rPr>
              <a:t>(</a:t>
            </a:r>
            <a:r>
              <a:rPr lang="zh-CN" altLang="en-US" sz="1600" dirty="0">
                <a:solidFill>
                  <a:srgbClr val="333333"/>
                </a:solidFill>
                <a:latin typeface="-apple-system"/>
              </a:rPr>
              <a:t>其中</a:t>
            </a:r>
            <a:r>
              <a:rPr lang="zh-CN" altLang="en-US" sz="1600" dirty="0">
                <a:solidFill>
                  <a:srgbClr val="FF0000"/>
                </a:solidFill>
                <a:latin typeface="-apple-system"/>
              </a:rPr>
              <a:t>最后一个全连接层也是</a:t>
            </a:r>
            <a:r>
              <a:rPr lang="en-US" altLang="zh-CN" sz="1600" dirty="0" err="1">
                <a:solidFill>
                  <a:srgbClr val="FF0000"/>
                </a:solidFill>
                <a:latin typeface="-apple-system"/>
              </a:rPr>
              <a:t>softmax</a:t>
            </a:r>
            <a:r>
              <a:rPr lang="zh-CN" altLang="en-US" sz="1600" dirty="0">
                <a:solidFill>
                  <a:srgbClr val="FF0000"/>
                </a:solidFill>
                <a:latin typeface="-apple-system"/>
              </a:rPr>
              <a:t>输出层</a:t>
            </a:r>
            <a:r>
              <a:rPr lang="zh-CN" altLang="en-US" sz="1600" dirty="0">
                <a:solidFill>
                  <a:srgbClr val="333333"/>
                </a:solidFill>
                <a:latin typeface="-apple-system"/>
              </a:rPr>
              <a:t>）。网络是分布在</a:t>
            </a:r>
            <a:r>
              <a:rPr lang="en-US" altLang="zh-CN" sz="1600" dirty="0">
                <a:solidFill>
                  <a:srgbClr val="333333"/>
                </a:solidFill>
                <a:latin typeface="-apple-system"/>
              </a:rPr>
              <a:t>2</a:t>
            </a:r>
            <a:r>
              <a:rPr lang="zh-CN" altLang="en-US" sz="1600" dirty="0">
                <a:solidFill>
                  <a:srgbClr val="333333"/>
                </a:solidFill>
                <a:latin typeface="-apple-system"/>
              </a:rPr>
              <a:t>个</a:t>
            </a:r>
            <a:r>
              <a:rPr lang="en-US" altLang="zh-CN" sz="1600" dirty="0">
                <a:solidFill>
                  <a:srgbClr val="333333"/>
                </a:solidFill>
                <a:latin typeface="-apple-system"/>
              </a:rPr>
              <a:t>GPU</a:t>
            </a:r>
            <a:r>
              <a:rPr lang="zh-CN" altLang="en-US" sz="1600" dirty="0">
                <a:solidFill>
                  <a:srgbClr val="333333"/>
                </a:solidFill>
                <a:latin typeface="-apple-system"/>
              </a:rPr>
              <a:t>上的，部分层只跟同一个</a:t>
            </a:r>
            <a:r>
              <a:rPr lang="en-US" altLang="zh-CN" sz="1600" dirty="0">
                <a:solidFill>
                  <a:srgbClr val="333333"/>
                </a:solidFill>
                <a:latin typeface="-apple-system"/>
              </a:rPr>
              <a:t>GPU</a:t>
            </a:r>
            <a:r>
              <a:rPr lang="zh-CN" altLang="en-US" sz="1600" dirty="0">
                <a:solidFill>
                  <a:srgbClr val="333333"/>
                </a:solidFill>
                <a:latin typeface="-apple-system"/>
              </a:rPr>
              <a:t>中的上一层连接。其网络结构如下：</a:t>
            </a:r>
            <a:endParaRPr lang="en-US" altLang="zh-CN" sz="1600" dirty="0">
              <a:solidFill>
                <a:srgbClr val="333333"/>
              </a:solidFill>
              <a:latin typeface="-apple-system"/>
            </a:endParaRPr>
          </a:p>
        </p:txBody>
      </p:sp>
    </p:spTree>
    <p:extLst>
      <p:ext uri="{BB962C8B-B14F-4D97-AF65-F5344CB8AC3E}">
        <p14:creationId xmlns:p14="http://schemas.microsoft.com/office/powerpoint/2010/main" val="23909124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7170" name="Picture 2">
            <a:extLst>
              <a:ext uri="{FF2B5EF4-FFF2-40B4-BE49-F238E27FC236}">
                <a16:creationId xmlns:a16="http://schemas.microsoft.com/office/drawing/2014/main" id="{97149752-963D-0C64-589B-9B44FE3A5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32" y="935619"/>
            <a:ext cx="7634137" cy="373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23682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B6DCE947-9228-961C-0B83-0026D41E8283}"/>
              </a:ext>
            </a:extLst>
          </p:cNvPr>
          <p:cNvSpPr txBox="1"/>
          <p:nvPr/>
        </p:nvSpPr>
        <p:spPr>
          <a:xfrm>
            <a:off x="393674" y="1002928"/>
            <a:ext cx="8459890" cy="3383362"/>
          </a:xfrm>
          <a:prstGeom prst="rect">
            <a:avLst/>
          </a:prstGeom>
          <a:noFill/>
        </p:spPr>
        <p:txBody>
          <a:bodyPr wrap="square" rtlCol="0">
            <a:spAutoFit/>
          </a:bodyPr>
          <a:lstStyle/>
          <a:p>
            <a:pPr algn="just">
              <a:lnSpc>
                <a:spcPct val="150000"/>
              </a:lnSpc>
            </a:pPr>
            <a:r>
              <a:rPr lang="zh-CN" altLang="en-US" sz="1200" dirty="0">
                <a:latin typeface="Arial" panose="020B0604020202020204" pitchFamily="34" charset="0"/>
                <a:ea typeface="微软雅黑" panose="020B0503020204020204" pitchFamily="34" charset="-122"/>
              </a:rPr>
              <a:t>第一层输入数据为</a:t>
            </a:r>
            <a:r>
              <a:rPr lang="zh-CN" altLang="en-US" sz="1200" dirty="0">
                <a:solidFill>
                  <a:srgbClr val="FF0000"/>
                </a:solidFill>
                <a:latin typeface="Arial" panose="020B0604020202020204" pitchFamily="34" charset="0"/>
                <a:ea typeface="微软雅黑" panose="020B0503020204020204" pitchFamily="34" charset="-122"/>
              </a:rPr>
              <a:t>原始的</a:t>
            </a:r>
            <a:r>
              <a:rPr lang="en-US" altLang="zh-CN" sz="1200" dirty="0">
                <a:solidFill>
                  <a:srgbClr val="FF0000"/>
                </a:solidFill>
                <a:latin typeface="Arial" panose="020B0604020202020204" pitchFamily="34" charset="0"/>
                <a:ea typeface="微软雅黑" panose="020B0503020204020204" pitchFamily="34" charset="-122"/>
              </a:rPr>
              <a:t>227* 227* 3</a:t>
            </a:r>
            <a:r>
              <a:rPr lang="zh-CN" altLang="en-US" sz="1200" dirty="0">
                <a:solidFill>
                  <a:srgbClr val="FF0000"/>
                </a:solidFill>
                <a:latin typeface="Arial" panose="020B0604020202020204" pitchFamily="34" charset="0"/>
                <a:ea typeface="微软雅黑" panose="020B0503020204020204" pitchFamily="34" charset="-122"/>
              </a:rPr>
              <a:t>的图像</a:t>
            </a:r>
            <a:r>
              <a:rPr lang="zh-CN" altLang="en-US" sz="1200" dirty="0">
                <a:latin typeface="Arial" panose="020B0604020202020204" pitchFamily="34" charset="0"/>
                <a:ea typeface="微软雅黑" panose="020B0503020204020204" pitchFamily="34" charset="-122"/>
              </a:rPr>
              <a:t>（输入图像的尺寸是</a:t>
            </a:r>
            <a:r>
              <a:rPr lang="en-US" altLang="zh-CN" sz="1200" dirty="0">
                <a:latin typeface="Arial" panose="020B0604020202020204" pitchFamily="34" charset="0"/>
                <a:ea typeface="微软雅黑" panose="020B0503020204020204" pitchFamily="34" charset="-122"/>
              </a:rPr>
              <a:t>224* 224</a:t>
            </a:r>
            <a:r>
              <a:rPr lang="zh-CN" altLang="en-US" sz="1200" dirty="0">
                <a:latin typeface="Arial" panose="020B0604020202020204" pitchFamily="34" charset="0"/>
                <a:ea typeface="微软雅黑" panose="020B0503020204020204" pitchFamily="34" charset="-122"/>
              </a:rPr>
              <a:t>，</a:t>
            </a:r>
            <a:r>
              <a:rPr lang="zh-CN" altLang="en-US" sz="1200" dirty="0">
                <a:solidFill>
                  <a:srgbClr val="FF0000"/>
                </a:solidFill>
                <a:latin typeface="Arial" panose="020B0604020202020204" pitchFamily="34" charset="0"/>
                <a:ea typeface="微软雅黑" panose="020B0503020204020204" pitchFamily="34" charset="-122"/>
              </a:rPr>
              <a:t>在进行第一次卷积的时候会</a:t>
            </a:r>
            <a:r>
              <a:rPr lang="en-US" altLang="zh-CN" sz="1200" dirty="0">
                <a:solidFill>
                  <a:srgbClr val="FF0000"/>
                </a:solidFill>
                <a:latin typeface="Arial" panose="020B0604020202020204" pitchFamily="34" charset="0"/>
                <a:ea typeface="微软雅黑" panose="020B0503020204020204" pitchFamily="34" charset="-122"/>
              </a:rPr>
              <a:t>padding 3</a:t>
            </a:r>
            <a:r>
              <a:rPr lang="zh-CN" altLang="en-US" sz="1200" dirty="0">
                <a:solidFill>
                  <a:srgbClr val="FF0000"/>
                </a:solidFill>
                <a:latin typeface="Arial" panose="020B0604020202020204" pitchFamily="34" charset="0"/>
                <a:ea typeface="微软雅黑" panose="020B0503020204020204" pitchFamily="34" charset="-122"/>
              </a:rPr>
              <a:t>个像素变成</a:t>
            </a:r>
            <a:r>
              <a:rPr lang="en-US" altLang="zh-CN" sz="1200" dirty="0">
                <a:solidFill>
                  <a:srgbClr val="FF0000"/>
                </a:solidFill>
                <a:latin typeface="Arial" panose="020B0604020202020204" pitchFamily="34" charset="0"/>
                <a:ea typeface="微软雅黑" panose="020B0503020204020204" pitchFamily="34" charset="-122"/>
              </a:rPr>
              <a:t>227* 227</a:t>
            </a:r>
            <a:r>
              <a:rPr lang="zh-CN" altLang="en-US" sz="1200" dirty="0">
                <a:latin typeface="Arial" panose="020B0604020202020204" pitchFamily="34" charset="0"/>
                <a:ea typeface="微软雅黑" panose="020B0503020204020204" pitchFamily="34" charset="-122"/>
              </a:rPr>
              <a:t>），这个图像被</a:t>
            </a:r>
            <a:r>
              <a:rPr lang="en-US" altLang="zh-CN" sz="1200" dirty="0">
                <a:solidFill>
                  <a:srgbClr val="FF0000"/>
                </a:solidFill>
                <a:latin typeface="Arial" panose="020B0604020202020204" pitchFamily="34" charset="0"/>
                <a:ea typeface="微软雅黑" panose="020B0503020204020204" pitchFamily="34" charset="-122"/>
              </a:rPr>
              <a:t>11* 11* 3</a:t>
            </a:r>
            <a:r>
              <a:rPr lang="zh-CN" altLang="en-US" sz="1200" dirty="0">
                <a:solidFill>
                  <a:srgbClr val="FF0000"/>
                </a:solidFill>
                <a:latin typeface="Arial" panose="020B0604020202020204" pitchFamily="34" charset="0"/>
                <a:ea typeface="微软雅黑" panose="020B0503020204020204" pitchFamily="34" charset="-122"/>
              </a:rPr>
              <a:t>的卷积核</a:t>
            </a:r>
            <a:r>
              <a:rPr lang="zh-CN" altLang="en-US" sz="1200" dirty="0">
                <a:latin typeface="Arial" panose="020B0604020202020204" pitchFamily="34" charset="0"/>
                <a:ea typeface="微软雅黑" panose="020B0503020204020204" pitchFamily="34" charset="-122"/>
              </a:rPr>
              <a:t>进行卷积运算，卷积核对原始图像的每次卷积都生成一个新的像素。卷积核沿原始图像的</a:t>
            </a:r>
            <a:r>
              <a:rPr lang="en-US" altLang="zh-CN" sz="1200" dirty="0">
                <a:latin typeface="Arial" panose="020B0604020202020204" pitchFamily="34" charset="0"/>
                <a:ea typeface="微软雅黑" panose="020B0503020204020204" pitchFamily="34" charset="-122"/>
              </a:rPr>
              <a:t>x</a:t>
            </a:r>
            <a:r>
              <a:rPr lang="zh-CN" altLang="en-US" sz="1200" dirty="0">
                <a:latin typeface="Arial" panose="020B0604020202020204" pitchFamily="34" charset="0"/>
                <a:ea typeface="微软雅黑" panose="020B0503020204020204" pitchFamily="34" charset="-122"/>
              </a:rPr>
              <a:t>轴方向和</a:t>
            </a:r>
            <a:r>
              <a:rPr lang="en-US" altLang="zh-CN" sz="1200" dirty="0">
                <a:latin typeface="Arial" panose="020B0604020202020204" pitchFamily="34" charset="0"/>
                <a:ea typeface="微软雅黑" panose="020B0503020204020204" pitchFamily="34" charset="-122"/>
              </a:rPr>
              <a:t>y</a:t>
            </a:r>
            <a:r>
              <a:rPr lang="zh-CN" altLang="en-US" sz="1200" dirty="0">
                <a:latin typeface="Arial" panose="020B0604020202020204" pitchFamily="34" charset="0"/>
                <a:ea typeface="微软雅黑" panose="020B0503020204020204" pitchFamily="34" charset="-122"/>
              </a:rPr>
              <a:t>轴方向两个方向移动，移动的</a:t>
            </a:r>
            <a:r>
              <a:rPr lang="zh-CN" altLang="en-US" sz="1200" dirty="0">
                <a:solidFill>
                  <a:srgbClr val="FF0000"/>
                </a:solidFill>
                <a:latin typeface="Arial" panose="020B0604020202020204" pitchFamily="34" charset="0"/>
                <a:ea typeface="微软雅黑" panose="020B0503020204020204" pitchFamily="34" charset="-122"/>
              </a:rPr>
              <a:t>步长是</a:t>
            </a:r>
            <a:r>
              <a:rPr lang="en-US" altLang="zh-CN" sz="1200" dirty="0">
                <a:solidFill>
                  <a:srgbClr val="FF0000"/>
                </a:solidFill>
                <a:latin typeface="Arial" panose="020B0604020202020204" pitchFamily="34" charset="0"/>
                <a:ea typeface="微软雅黑" panose="020B0503020204020204" pitchFamily="34" charset="-122"/>
              </a:rPr>
              <a:t>4</a:t>
            </a:r>
            <a:r>
              <a:rPr lang="zh-CN" altLang="en-US" sz="1200" dirty="0">
                <a:solidFill>
                  <a:srgbClr val="FF0000"/>
                </a:solidFill>
                <a:latin typeface="Arial" panose="020B0604020202020204" pitchFamily="34" charset="0"/>
                <a:ea typeface="微软雅黑" panose="020B0503020204020204" pitchFamily="34" charset="-122"/>
              </a:rPr>
              <a:t>个像素</a:t>
            </a:r>
            <a:r>
              <a:rPr lang="zh-CN" altLang="en-US" sz="1200" dirty="0">
                <a:latin typeface="Arial" panose="020B0604020202020204" pitchFamily="34" charset="0"/>
                <a:ea typeface="微软雅黑" panose="020B0503020204020204" pitchFamily="34" charset="-122"/>
              </a:rPr>
              <a:t>。因此，卷积核在移动的过程中会生成</a:t>
            </a:r>
            <a:r>
              <a:rPr lang="en-US" altLang="zh-CN" sz="1200" dirty="0">
                <a:solidFill>
                  <a:srgbClr val="FF0000"/>
                </a:solidFill>
                <a:latin typeface="Arial" panose="020B0604020202020204" pitchFamily="34" charset="0"/>
                <a:ea typeface="微软雅黑" panose="020B0503020204020204" pitchFamily="34" charset="-122"/>
              </a:rPr>
              <a:t>(227-11)/4+1=55</a:t>
            </a:r>
            <a:r>
              <a:rPr lang="zh-CN" altLang="en-US" sz="1200" dirty="0">
                <a:solidFill>
                  <a:srgbClr val="FF0000"/>
                </a:solidFill>
                <a:latin typeface="Arial" panose="020B0604020202020204" pitchFamily="34" charset="0"/>
                <a:ea typeface="微软雅黑" panose="020B0503020204020204" pitchFamily="34" charset="-122"/>
              </a:rPr>
              <a:t>个像素</a:t>
            </a:r>
            <a:r>
              <a:rPr lang="en-US" altLang="zh-CN" sz="1200" dirty="0">
                <a:latin typeface="Arial" panose="020B0604020202020204" pitchFamily="34" charset="0"/>
                <a:ea typeface="微软雅黑" panose="020B0503020204020204" pitchFamily="34" charset="-122"/>
              </a:rPr>
              <a:t>(227</a:t>
            </a:r>
            <a:r>
              <a:rPr lang="zh-CN" altLang="en-US" sz="1200" dirty="0">
                <a:latin typeface="Arial" panose="020B0604020202020204" pitchFamily="34" charset="0"/>
                <a:ea typeface="微软雅黑" panose="020B0503020204020204" pitchFamily="34" charset="-122"/>
              </a:rPr>
              <a:t>个像素减去</a:t>
            </a:r>
            <a:r>
              <a:rPr lang="en-US" altLang="zh-CN" sz="1200" dirty="0">
                <a:latin typeface="Arial" panose="020B0604020202020204" pitchFamily="34" charset="0"/>
                <a:ea typeface="微软雅黑" panose="020B0503020204020204" pitchFamily="34" charset="-122"/>
              </a:rPr>
              <a:t>11</a:t>
            </a:r>
            <a:r>
              <a:rPr lang="zh-CN" altLang="en-US" sz="1200" dirty="0">
                <a:latin typeface="Arial" panose="020B0604020202020204" pitchFamily="34" charset="0"/>
                <a:ea typeface="微软雅黑" panose="020B0503020204020204" pitchFamily="34" charset="-122"/>
              </a:rPr>
              <a:t>，正好是</a:t>
            </a:r>
            <a:r>
              <a:rPr lang="en-US" altLang="zh-CN" sz="1200" dirty="0">
                <a:latin typeface="Arial" panose="020B0604020202020204" pitchFamily="34" charset="0"/>
                <a:ea typeface="微软雅黑" panose="020B0503020204020204" pitchFamily="34" charset="-122"/>
              </a:rPr>
              <a:t>54</a:t>
            </a:r>
            <a:r>
              <a:rPr lang="zh-CN" altLang="en-US" sz="1200" dirty="0">
                <a:latin typeface="Arial" panose="020B0604020202020204" pitchFamily="34" charset="0"/>
                <a:ea typeface="微软雅黑" panose="020B0503020204020204" pitchFamily="34" charset="-122"/>
              </a:rPr>
              <a:t>，即生成</a:t>
            </a:r>
            <a:r>
              <a:rPr lang="en-US" altLang="zh-CN" sz="1200" dirty="0">
                <a:latin typeface="Arial" panose="020B0604020202020204" pitchFamily="34" charset="0"/>
                <a:ea typeface="微软雅黑" panose="020B0503020204020204" pitchFamily="34" charset="-122"/>
              </a:rPr>
              <a:t>54</a:t>
            </a:r>
            <a:r>
              <a:rPr lang="zh-CN" altLang="en-US" sz="1200" dirty="0">
                <a:latin typeface="Arial" panose="020B0604020202020204" pitchFamily="34" charset="0"/>
                <a:ea typeface="微软雅黑" panose="020B0503020204020204" pitchFamily="34" charset="-122"/>
              </a:rPr>
              <a:t>个像素，再加上被减去的</a:t>
            </a:r>
            <a:r>
              <a:rPr lang="en-US" altLang="zh-CN" sz="1200" dirty="0">
                <a:latin typeface="Arial" panose="020B0604020202020204" pitchFamily="34" charset="0"/>
                <a:ea typeface="微软雅黑" panose="020B0503020204020204" pitchFamily="34" charset="-122"/>
              </a:rPr>
              <a:t>11</a:t>
            </a:r>
            <a:r>
              <a:rPr lang="zh-CN" altLang="en-US" sz="1200" dirty="0">
                <a:latin typeface="Arial" panose="020B0604020202020204" pitchFamily="34" charset="0"/>
                <a:ea typeface="微软雅黑" panose="020B0503020204020204" pitchFamily="34" charset="-122"/>
              </a:rPr>
              <a:t>也对应生成一个像素</a:t>
            </a:r>
            <a:r>
              <a:rPr lang="en-US" altLang="zh-CN" sz="1200" dirty="0">
                <a:latin typeface="Arial" panose="020B0604020202020204" pitchFamily="34" charset="0"/>
                <a:ea typeface="微软雅黑" panose="020B0503020204020204" pitchFamily="34" charset="-122"/>
              </a:rPr>
              <a:t>)</a:t>
            </a:r>
            <a:r>
              <a:rPr lang="zh-CN" altLang="en-US" sz="1200" dirty="0">
                <a:latin typeface="Arial" panose="020B0604020202020204" pitchFamily="34" charset="0"/>
                <a:ea typeface="微软雅黑" panose="020B0503020204020204" pitchFamily="34" charset="-122"/>
              </a:rPr>
              <a:t>，行和列的</a:t>
            </a:r>
            <a:r>
              <a:rPr lang="en-US" altLang="zh-CN" sz="1200" dirty="0">
                <a:solidFill>
                  <a:srgbClr val="FF0000"/>
                </a:solidFill>
                <a:latin typeface="Arial" panose="020B0604020202020204" pitchFamily="34" charset="0"/>
                <a:ea typeface="微软雅黑" panose="020B0503020204020204" pitchFamily="34" charset="-122"/>
              </a:rPr>
              <a:t>55*55</a:t>
            </a:r>
            <a:r>
              <a:rPr lang="zh-CN" altLang="en-US" sz="1200" dirty="0">
                <a:solidFill>
                  <a:srgbClr val="FF0000"/>
                </a:solidFill>
                <a:latin typeface="Arial" panose="020B0604020202020204" pitchFamily="34" charset="0"/>
                <a:ea typeface="微软雅黑" panose="020B0503020204020204" pitchFamily="34" charset="-122"/>
              </a:rPr>
              <a:t>个像素形成对原始图像卷积之后的像素层</a:t>
            </a:r>
            <a:r>
              <a:rPr lang="zh-CN" altLang="en-US" sz="1200" dirty="0">
                <a:latin typeface="Arial" panose="020B0604020202020204" pitchFamily="34" charset="0"/>
                <a:ea typeface="微软雅黑" panose="020B0503020204020204" pitchFamily="34" charset="-122"/>
              </a:rPr>
              <a:t>。共有</a:t>
            </a:r>
            <a:r>
              <a:rPr lang="en-US" altLang="zh-CN" sz="1200" dirty="0">
                <a:latin typeface="Arial" panose="020B0604020202020204" pitchFamily="34" charset="0"/>
                <a:ea typeface="微软雅黑" panose="020B0503020204020204" pitchFamily="34" charset="-122"/>
              </a:rPr>
              <a:t>96</a:t>
            </a:r>
            <a:r>
              <a:rPr lang="zh-CN" altLang="en-US" sz="1200" dirty="0">
                <a:latin typeface="Arial" panose="020B0604020202020204" pitchFamily="34" charset="0"/>
                <a:ea typeface="微软雅黑" panose="020B0503020204020204" pitchFamily="34" charset="-122"/>
              </a:rPr>
              <a:t>个卷积核，会生成</a:t>
            </a:r>
            <a:r>
              <a:rPr lang="en-US" altLang="zh-CN" sz="1200" dirty="0">
                <a:solidFill>
                  <a:srgbClr val="FF0000"/>
                </a:solidFill>
                <a:latin typeface="Arial" panose="020B0604020202020204" pitchFamily="34" charset="0"/>
                <a:ea typeface="微软雅黑" panose="020B0503020204020204" pitchFamily="34" charset="-122"/>
              </a:rPr>
              <a:t>55*55*96</a:t>
            </a:r>
            <a:r>
              <a:rPr lang="zh-CN" altLang="en-US" sz="1200" dirty="0">
                <a:latin typeface="Arial" panose="020B0604020202020204" pitchFamily="34" charset="0"/>
                <a:ea typeface="微软雅黑" panose="020B0503020204020204" pitchFamily="34" charset="-122"/>
              </a:rPr>
              <a:t>个卷积后的像素层，</a:t>
            </a:r>
            <a:r>
              <a:rPr lang="en-US" altLang="zh-CN" sz="1200" dirty="0">
                <a:latin typeface="Arial" panose="020B0604020202020204" pitchFamily="34" charset="0"/>
                <a:ea typeface="微软雅黑" panose="020B0503020204020204" pitchFamily="34" charset="-122"/>
              </a:rPr>
              <a:t>96</a:t>
            </a:r>
            <a:r>
              <a:rPr lang="zh-CN" altLang="en-US" sz="1200" dirty="0">
                <a:latin typeface="Arial" panose="020B0604020202020204" pitchFamily="34" charset="0"/>
                <a:ea typeface="微软雅黑" panose="020B0503020204020204" pitchFamily="34" charset="-122"/>
              </a:rPr>
              <a:t>个卷积核分成</a:t>
            </a:r>
            <a:r>
              <a:rPr lang="en-US" altLang="zh-CN" sz="1200" dirty="0">
                <a:latin typeface="Arial" panose="020B0604020202020204" pitchFamily="34" charset="0"/>
                <a:ea typeface="微软雅黑" panose="020B0503020204020204" pitchFamily="34" charset="-122"/>
              </a:rPr>
              <a:t>2</a:t>
            </a:r>
            <a:r>
              <a:rPr lang="zh-CN" altLang="en-US" sz="1200" dirty="0">
                <a:latin typeface="Arial" panose="020B0604020202020204" pitchFamily="34" charset="0"/>
                <a:ea typeface="微软雅黑" panose="020B0503020204020204" pitchFamily="34" charset="-122"/>
              </a:rPr>
              <a:t>组，每组</a:t>
            </a:r>
            <a:r>
              <a:rPr lang="en-US" altLang="zh-CN" sz="1200" dirty="0">
                <a:latin typeface="Arial" panose="020B0604020202020204" pitchFamily="34" charset="0"/>
                <a:ea typeface="微软雅黑" panose="020B0503020204020204" pitchFamily="34" charset="-122"/>
              </a:rPr>
              <a:t>48</a:t>
            </a:r>
            <a:r>
              <a:rPr lang="zh-CN" altLang="en-US" sz="1200" dirty="0">
                <a:latin typeface="Arial" panose="020B0604020202020204" pitchFamily="34" charset="0"/>
                <a:ea typeface="微软雅黑" panose="020B0503020204020204" pitchFamily="34" charset="-122"/>
              </a:rPr>
              <a:t>个卷积核。对应生成</a:t>
            </a:r>
            <a:r>
              <a:rPr lang="en-US" altLang="zh-CN" sz="1200" dirty="0">
                <a:latin typeface="Arial" panose="020B0604020202020204" pitchFamily="34" charset="0"/>
                <a:ea typeface="微软雅黑" panose="020B0503020204020204" pitchFamily="34" charset="-122"/>
              </a:rPr>
              <a:t>2</a:t>
            </a:r>
            <a:r>
              <a:rPr lang="zh-CN" altLang="en-US" sz="1200" dirty="0">
                <a:latin typeface="Arial" panose="020B0604020202020204" pitchFamily="34" charset="0"/>
                <a:ea typeface="微软雅黑" panose="020B0503020204020204" pitchFamily="34" charset="-122"/>
              </a:rPr>
              <a:t>组</a:t>
            </a:r>
            <a:r>
              <a:rPr lang="en-US" altLang="zh-CN" sz="1200" dirty="0">
                <a:latin typeface="Arial" panose="020B0604020202020204" pitchFamily="34" charset="0"/>
                <a:ea typeface="微软雅黑" panose="020B0503020204020204" pitchFamily="34" charset="-122"/>
              </a:rPr>
              <a:t>55* 55* 48</a:t>
            </a:r>
            <a:r>
              <a:rPr lang="zh-CN" altLang="en-US" sz="1200" dirty="0">
                <a:latin typeface="Arial" panose="020B0604020202020204" pitchFamily="34" charset="0"/>
                <a:ea typeface="微软雅黑" panose="020B0503020204020204" pitchFamily="34" charset="-122"/>
              </a:rPr>
              <a:t>的卷积后的像素层数据。这些像素层经过</a:t>
            </a:r>
            <a:r>
              <a:rPr lang="en-US" altLang="zh-CN" sz="1200" dirty="0">
                <a:latin typeface="Arial" panose="020B0604020202020204" pitchFamily="34" charset="0"/>
                <a:ea typeface="微软雅黑" panose="020B0503020204020204" pitchFamily="34" charset="-122"/>
              </a:rPr>
              <a:t>relu1</a:t>
            </a:r>
            <a:r>
              <a:rPr lang="zh-CN" altLang="en-US" sz="1200" dirty="0">
                <a:latin typeface="Arial" panose="020B0604020202020204" pitchFamily="34" charset="0"/>
                <a:ea typeface="微软雅黑" panose="020B0503020204020204" pitchFamily="34" charset="-122"/>
              </a:rPr>
              <a:t>单元的处理，生成激活像素层，尺寸仍为</a:t>
            </a:r>
            <a:r>
              <a:rPr lang="en-US" altLang="zh-CN" sz="1200" dirty="0">
                <a:latin typeface="Arial" panose="020B0604020202020204" pitchFamily="34" charset="0"/>
                <a:ea typeface="微软雅黑" panose="020B0503020204020204" pitchFamily="34" charset="-122"/>
              </a:rPr>
              <a:t>2</a:t>
            </a:r>
            <a:r>
              <a:rPr lang="zh-CN" altLang="en-US" sz="1200" dirty="0">
                <a:latin typeface="Arial" panose="020B0604020202020204" pitchFamily="34" charset="0"/>
                <a:ea typeface="微软雅黑" panose="020B0503020204020204" pitchFamily="34" charset="-122"/>
              </a:rPr>
              <a:t>组</a:t>
            </a:r>
            <a:r>
              <a:rPr lang="en-US" altLang="zh-CN" sz="1200" dirty="0">
                <a:latin typeface="Arial" panose="020B0604020202020204" pitchFamily="34" charset="0"/>
                <a:ea typeface="微软雅黑" panose="020B0503020204020204" pitchFamily="34" charset="-122"/>
              </a:rPr>
              <a:t>55* 55* 48</a:t>
            </a:r>
            <a:r>
              <a:rPr lang="zh-CN" altLang="en-US" sz="1200" dirty="0">
                <a:latin typeface="Arial" panose="020B0604020202020204" pitchFamily="34" charset="0"/>
                <a:ea typeface="微软雅黑" panose="020B0503020204020204" pitchFamily="34" charset="-122"/>
              </a:rPr>
              <a:t>的像素层数据。</a:t>
            </a:r>
            <a:endParaRPr lang="en-US" altLang="zh-CN" sz="1200" dirty="0">
              <a:latin typeface="Arial" panose="020B0604020202020204" pitchFamily="34" charset="0"/>
              <a:ea typeface="微软雅黑" panose="020B0503020204020204" pitchFamily="34" charset="-122"/>
            </a:endParaRPr>
          </a:p>
          <a:p>
            <a:pPr algn="just">
              <a:lnSpc>
                <a:spcPct val="150000"/>
              </a:lnSpc>
            </a:pPr>
            <a:endParaRPr lang="en-US" altLang="zh-CN" sz="1200" dirty="0">
              <a:latin typeface="Arial" panose="020B0604020202020204" pitchFamily="34" charset="0"/>
              <a:ea typeface="微软雅黑" panose="020B0503020204020204" pitchFamily="34" charset="-122"/>
            </a:endParaRPr>
          </a:p>
          <a:p>
            <a:pPr algn="just">
              <a:lnSpc>
                <a:spcPct val="150000"/>
              </a:lnSpc>
            </a:pPr>
            <a:r>
              <a:rPr lang="zh-CN" altLang="en-US" sz="1200" dirty="0">
                <a:latin typeface="Arial" panose="020B0604020202020204" pitchFamily="34" charset="0"/>
                <a:ea typeface="微软雅黑" panose="020B0503020204020204" pitchFamily="34" charset="-122"/>
              </a:rPr>
              <a:t>这些像素层经过</a:t>
            </a:r>
            <a:r>
              <a:rPr lang="en-US" altLang="zh-CN" sz="1200" dirty="0">
                <a:latin typeface="Arial" panose="020B0604020202020204" pitchFamily="34" charset="0"/>
                <a:ea typeface="微软雅黑" panose="020B0503020204020204" pitchFamily="34" charset="-122"/>
              </a:rPr>
              <a:t>pool</a:t>
            </a:r>
            <a:r>
              <a:rPr lang="zh-CN" altLang="en-US" sz="1200" dirty="0">
                <a:latin typeface="Arial" panose="020B0604020202020204" pitchFamily="34" charset="0"/>
                <a:ea typeface="微软雅黑" panose="020B0503020204020204" pitchFamily="34" charset="-122"/>
              </a:rPr>
              <a:t>运算</a:t>
            </a:r>
            <a:r>
              <a:rPr lang="en-US" altLang="zh-CN" sz="1200" dirty="0">
                <a:latin typeface="Arial" panose="020B0604020202020204" pitchFamily="34" charset="0"/>
                <a:ea typeface="微软雅黑" panose="020B0503020204020204" pitchFamily="34" charset="-122"/>
              </a:rPr>
              <a:t>(</a:t>
            </a:r>
            <a:r>
              <a:rPr lang="zh-CN" altLang="en-US" sz="1200" dirty="0">
                <a:latin typeface="Arial" panose="020B0604020202020204" pitchFamily="34" charset="0"/>
                <a:ea typeface="微软雅黑" panose="020B0503020204020204" pitchFamily="34" charset="-122"/>
              </a:rPr>
              <a:t>池化运算</a:t>
            </a:r>
            <a:r>
              <a:rPr lang="en-US" altLang="zh-CN" sz="1200" dirty="0">
                <a:latin typeface="Arial" panose="020B0604020202020204" pitchFamily="34" charset="0"/>
                <a:ea typeface="微软雅黑" panose="020B0503020204020204" pitchFamily="34" charset="-122"/>
              </a:rPr>
              <a:t>)</a:t>
            </a:r>
            <a:r>
              <a:rPr lang="zh-CN" altLang="en-US" sz="1200" dirty="0">
                <a:latin typeface="Arial" panose="020B0604020202020204" pitchFamily="34" charset="0"/>
                <a:ea typeface="微软雅黑" panose="020B0503020204020204" pitchFamily="34" charset="-122"/>
              </a:rPr>
              <a:t>的处理，</a:t>
            </a:r>
            <a:r>
              <a:rPr lang="zh-CN" altLang="en-US" sz="1200" dirty="0">
                <a:solidFill>
                  <a:srgbClr val="FF0000"/>
                </a:solidFill>
                <a:latin typeface="Arial" panose="020B0604020202020204" pitchFamily="34" charset="0"/>
                <a:ea typeface="微软雅黑" panose="020B0503020204020204" pitchFamily="34" charset="-122"/>
              </a:rPr>
              <a:t>池化运算的尺度为</a:t>
            </a:r>
            <a:r>
              <a:rPr lang="en-US" altLang="zh-CN" sz="1200" dirty="0">
                <a:solidFill>
                  <a:srgbClr val="FF0000"/>
                </a:solidFill>
                <a:latin typeface="Arial" panose="020B0604020202020204" pitchFamily="34" charset="0"/>
                <a:ea typeface="微软雅黑" panose="020B0503020204020204" pitchFamily="34" charset="-122"/>
              </a:rPr>
              <a:t>3*3</a:t>
            </a:r>
            <a:r>
              <a:rPr lang="zh-CN" altLang="en-US" sz="1200" dirty="0">
                <a:solidFill>
                  <a:srgbClr val="FF0000"/>
                </a:solidFill>
                <a:latin typeface="Arial" panose="020B0604020202020204" pitchFamily="34" charset="0"/>
                <a:ea typeface="微软雅黑" panose="020B0503020204020204" pitchFamily="34" charset="-122"/>
              </a:rPr>
              <a:t>，运算的步长为</a:t>
            </a:r>
            <a:r>
              <a:rPr lang="en-US" altLang="zh-CN" sz="1200" dirty="0">
                <a:solidFill>
                  <a:srgbClr val="FF0000"/>
                </a:solidFill>
                <a:latin typeface="Arial" panose="020B0604020202020204" pitchFamily="34" charset="0"/>
                <a:ea typeface="微软雅黑" panose="020B0503020204020204" pitchFamily="34" charset="-122"/>
              </a:rPr>
              <a:t>2</a:t>
            </a:r>
            <a:r>
              <a:rPr lang="zh-CN" altLang="en-US" sz="1200" dirty="0">
                <a:latin typeface="Arial" panose="020B0604020202020204" pitchFamily="34" charset="0"/>
                <a:ea typeface="微软雅黑" panose="020B0503020204020204" pitchFamily="34" charset="-122"/>
              </a:rPr>
              <a:t>，则池化后图像的尺寸为</a:t>
            </a:r>
            <a:r>
              <a:rPr lang="en-US" altLang="zh-CN" sz="1200" dirty="0">
                <a:solidFill>
                  <a:srgbClr val="FF0000"/>
                </a:solidFill>
                <a:latin typeface="Arial" panose="020B0604020202020204" pitchFamily="34" charset="0"/>
                <a:ea typeface="微软雅黑" panose="020B0503020204020204" pitchFamily="34" charset="-122"/>
              </a:rPr>
              <a:t>(55-3)/2+1=27</a:t>
            </a:r>
            <a:r>
              <a:rPr lang="zh-CN" altLang="en-US" sz="1200" dirty="0">
                <a:latin typeface="Arial" panose="020B0604020202020204" pitchFamily="34" charset="0"/>
                <a:ea typeface="微软雅黑" panose="020B0503020204020204" pitchFamily="34" charset="-122"/>
              </a:rPr>
              <a:t>。 即池化后像素的规模为</a:t>
            </a:r>
            <a:r>
              <a:rPr lang="en-US" altLang="zh-CN" sz="1200" dirty="0">
                <a:solidFill>
                  <a:srgbClr val="FF0000"/>
                </a:solidFill>
                <a:latin typeface="Arial" panose="020B0604020202020204" pitchFamily="34" charset="0"/>
                <a:ea typeface="微软雅黑" panose="020B0503020204020204" pitchFamily="34" charset="-122"/>
              </a:rPr>
              <a:t>27*27*96</a:t>
            </a:r>
            <a:r>
              <a:rPr lang="zh-CN" altLang="en-US" sz="1200" dirty="0">
                <a:latin typeface="Arial" panose="020B0604020202020204" pitchFamily="34" charset="0"/>
                <a:ea typeface="微软雅黑" panose="020B0503020204020204" pitchFamily="34" charset="-122"/>
              </a:rPr>
              <a:t>；然后经过归一化处理，归一化运算的尺度为</a:t>
            </a:r>
            <a:r>
              <a:rPr lang="en-US" altLang="zh-CN" sz="1200" dirty="0">
                <a:latin typeface="Arial" panose="020B0604020202020204" pitchFamily="34" charset="0"/>
                <a:ea typeface="微软雅黑" panose="020B0503020204020204" pitchFamily="34" charset="-122"/>
              </a:rPr>
              <a:t>5*5</a:t>
            </a:r>
            <a:r>
              <a:rPr lang="zh-CN" altLang="en-US" sz="1200" dirty="0">
                <a:latin typeface="Arial" panose="020B0604020202020204" pitchFamily="34" charset="0"/>
                <a:ea typeface="微软雅黑" panose="020B0503020204020204" pitchFamily="34" charset="-122"/>
              </a:rPr>
              <a:t>；第一卷积层运算结束后形成的像素层的规模为</a:t>
            </a:r>
            <a:r>
              <a:rPr lang="en-US" altLang="zh-CN" sz="1200" dirty="0">
                <a:latin typeface="Arial" panose="020B0604020202020204" pitchFamily="34" charset="0"/>
                <a:ea typeface="微软雅黑" panose="020B0503020204020204" pitchFamily="34" charset="-122"/>
              </a:rPr>
              <a:t>27*27*96</a:t>
            </a:r>
            <a:r>
              <a:rPr lang="zh-CN" altLang="en-US" sz="1200" dirty="0">
                <a:latin typeface="Arial" panose="020B0604020202020204" pitchFamily="34" charset="0"/>
                <a:ea typeface="微软雅黑" panose="020B0503020204020204" pitchFamily="34" charset="-122"/>
              </a:rPr>
              <a:t>。分别对应</a:t>
            </a:r>
            <a:r>
              <a:rPr lang="en-US" altLang="zh-CN" sz="1200" dirty="0">
                <a:latin typeface="Arial" panose="020B0604020202020204" pitchFamily="34" charset="0"/>
                <a:ea typeface="微软雅黑" panose="020B0503020204020204" pitchFamily="34" charset="-122"/>
              </a:rPr>
              <a:t>96</a:t>
            </a:r>
            <a:r>
              <a:rPr lang="zh-CN" altLang="en-US" sz="1200" dirty="0">
                <a:latin typeface="Arial" panose="020B0604020202020204" pitchFamily="34" charset="0"/>
                <a:ea typeface="微软雅黑" panose="020B0503020204020204" pitchFamily="34" charset="-122"/>
              </a:rPr>
              <a:t>个卷积核所运算形成。这</a:t>
            </a:r>
            <a:r>
              <a:rPr lang="en-US" altLang="zh-CN" sz="1200" dirty="0">
                <a:latin typeface="Arial" panose="020B0604020202020204" pitchFamily="34" charset="0"/>
                <a:ea typeface="微软雅黑" panose="020B0503020204020204" pitchFamily="34" charset="-122"/>
              </a:rPr>
              <a:t>96</a:t>
            </a:r>
            <a:r>
              <a:rPr lang="zh-CN" altLang="en-US" sz="1200" dirty="0">
                <a:latin typeface="Arial" panose="020B0604020202020204" pitchFamily="34" charset="0"/>
                <a:ea typeface="微软雅黑" panose="020B0503020204020204" pitchFamily="34" charset="-122"/>
              </a:rPr>
              <a:t>层像素层分为</a:t>
            </a:r>
            <a:r>
              <a:rPr lang="en-US" altLang="zh-CN" sz="1200" dirty="0">
                <a:latin typeface="Arial" panose="020B0604020202020204" pitchFamily="34" charset="0"/>
                <a:ea typeface="微软雅黑" panose="020B0503020204020204" pitchFamily="34" charset="-122"/>
              </a:rPr>
              <a:t>2</a:t>
            </a:r>
            <a:r>
              <a:rPr lang="zh-CN" altLang="en-US" sz="1200" dirty="0">
                <a:latin typeface="Arial" panose="020B0604020202020204" pitchFamily="34" charset="0"/>
                <a:ea typeface="微软雅黑" panose="020B0503020204020204" pitchFamily="34" charset="-122"/>
              </a:rPr>
              <a:t>组，每组</a:t>
            </a:r>
            <a:r>
              <a:rPr lang="en-US" altLang="zh-CN" sz="1200" dirty="0">
                <a:latin typeface="Arial" panose="020B0604020202020204" pitchFamily="34" charset="0"/>
                <a:ea typeface="微软雅黑" panose="020B0503020204020204" pitchFamily="34" charset="-122"/>
              </a:rPr>
              <a:t>48</a:t>
            </a:r>
            <a:r>
              <a:rPr lang="zh-CN" altLang="en-US" sz="1200" dirty="0">
                <a:latin typeface="Arial" panose="020B0604020202020204" pitchFamily="34" charset="0"/>
                <a:ea typeface="微软雅黑" panose="020B0503020204020204" pitchFamily="34" charset="-122"/>
              </a:rPr>
              <a:t>个像素层，每组在一个独立的</a:t>
            </a:r>
            <a:r>
              <a:rPr lang="en-US" altLang="zh-CN" sz="1200" dirty="0">
                <a:latin typeface="Arial" panose="020B0604020202020204" pitchFamily="34" charset="0"/>
                <a:ea typeface="微软雅黑" panose="020B0503020204020204" pitchFamily="34" charset="-122"/>
              </a:rPr>
              <a:t>GPU</a:t>
            </a:r>
            <a:r>
              <a:rPr lang="zh-CN" altLang="en-US" sz="1200" dirty="0">
                <a:latin typeface="Arial" panose="020B0604020202020204" pitchFamily="34" charset="0"/>
                <a:ea typeface="微软雅黑" panose="020B0503020204020204" pitchFamily="34" charset="-122"/>
              </a:rPr>
              <a:t>上进行运算。</a:t>
            </a:r>
          </a:p>
        </p:txBody>
      </p:sp>
    </p:spTree>
    <p:extLst>
      <p:ext uri="{BB962C8B-B14F-4D97-AF65-F5344CB8AC3E}">
        <p14:creationId xmlns:p14="http://schemas.microsoft.com/office/powerpoint/2010/main" val="11427760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8194" name="Picture 2">
            <a:extLst>
              <a:ext uri="{FF2B5EF4-FFF2-40B4-BE49-F238E27FC236}">
                <a16:creationId xmlns:a16="http://schemas.microsoft.com/office/drawing/2014/main" id="{E664827D-D594-9DD7-DC44-F70797B81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3" y="1419417"/>
            <a:ext cx="8885459" cy="230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5478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664797"/>
          </a:xfrm>
          <a:prstGeom prst="rect">
            <a:avLst/>
          </a:prstGeom>
          <a:noFill/>
        </p:spPr>
        <p:txBody>
          <a:bodyPr wrap="square" rtlCol="0">
            <a:spAutoFit/>
          </a:bodyPr>
          <a:lstStyle/>
          <a:p>
            <a:pPr>
              <a:lnSpc>
                <a:spcPct val="130000"/>
              </a:lnSpc>
            </a:pPr>
            <a:r>
              <a:rPr lang="en-US" altLang="zh-CN" sz="1600" b="1" i="0" dirty="0">
                <a:effectLst/>
                <a:latin typeface="Arial" panose="020B0604020202020204" pitchFamily="34" charset="0"/>
              </a:rPr>
              <a:t>1.1.1JPEGImages</a:t>
            </a:r>
            <a:r>
              <a:rPr lang="zh-CN" altLang="en-US" sz="1600" b="0" i="0" dirty="0">
                <a:effectLst/>
                <a:latin typeface="Arial" panose="020B0604020202020204" pitchFamily="34" charset="0"/>
              </a:rPr>
              <a:t>文件夹：</a:t>
            </a:r>
            <a:endParaRPr lang="en-US" altLang="zh-CN" sz="1600" dirty="0">
              <a:latin typeface="Arial" panose="020B0604020202020204" pitchFamily="34" charset="0"/>
              <a:ea typeface="微软雅黑" panose="020B0503020204020204" pitchFamily="34" charset="-122"/>
            </a:endParaRPr>
          </a:p>
          <a:p>
            <a:pPr>
              <a:lnSpc>
                <a:spcPct val="130000"/>
              </a:lnSpc>
            </a:pPr>
            <a:r>
              <a:rPr lang="zh-CN" altLang="en-US" sz="1400" dirty="0">
                <a:latin typeface="Arial" panose="020B0604020202020204" pitchFamily="34" charset="0"/>
                <a:ea typeface="微软雅黑" panose="020B0503020204020204" pitchFamily="34" charset="-122"/>
              </a:rPr>
              <a:t>图像展示如下：</a:t>
            </a:r>
          </a:p>
        </p:txBody>
      </p:sp>
      <p:pic>
        <p:nvPicPr>
          <p:cNvPr id="3074" name="Picture 2">
            <a:extLst>
              <a:ext uri="{FF2B5EF4-FFF2-40B4-BE49-F238E27FC236}">
                <a16:creationId xmlns:a16="http://schemas.microsoft.com/office/drawing/2014/main" id="{823F1D22-ED08-FBD3-D3D1-6C068792B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256" y="1283111"/>
            <a:ext cx="3223488" cy="3775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6082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433A4167-FD86-00DE-28BC-DE751B08F684}"/>
              </a:ext>
            </a:extLst>
          </p:cNvPr>
          <p:cNvSpPr txBox="1"/>
          <p:nvPr/>
        </p:nvSpPr>
        <p:spPr>
          <a:xfrm>
            <a:off x="140110" y="669067"/>
            <a:ext cx="8944896" cy="4255011"/>
          </a:xfrm>
          <a:prstGeom prst="rect">
            <a:avLst/>
          </a:prstGeom>
          <a:noFill/>
        </p:spPr>
        <p:txBody>
          <a:bodyPr wrap="square" rtlCol="0">
            <a:spAutoFit/>
          </a:bodyPr>
          <a:lstStyle/>
          <a:p>
            <a:pPr algn="just">
              <a:lnSpc>
                <a:spcPct val="150000"/>
              </a:lnSpc>
            </a:pPr>
            <a:r>
              <a:rPr lang="zh-CN" altLang="en-US" sz="1400" dirty="0">
                <a:latin typeface="Arial" panose="020B0604020202020204" pitchFamily="34" charset="0"/>
                <a:ea typeface="微软雅黑" panose="020B0503020204020204" pitchFamily="34" charset="-122"/>
              </a:rPr>
              <a:t>第二层输入数据为第一层输出的</a:t>
            </a:r>
            <a:r>
              <a:rPr lang="en-US" altLang="zh-CN" sz="1400" dirty="0">
                <a:latin typeface="Arial" panose="020B0604020202020204" pitchFamily="34" charset="0"/>
                <a:ea typeface="微软雅黑" panose="020B0503020204020204" pitchFamily="34" charset="-122"/>
              </a:rPr>
              <a:t>27*27*96</a:t>
            </a:r>
            <a:r>
              <a:rPr lang="zh-CN" altLang="en-US" sz="1400" dirty="0">
                <a:latin typeface="Arial" panose="020B0604020202020204" pitchFamily="34" charset="0"/>
                <a:ea typeface="微软雅黑" panose="020B0503020204020204" pitchFamily="34" charset="-122"/>
              </a:rPr>
              <a:t>的像素层，为便于后续处理，每幅像素层的</a:t>
            </a:r>
            <a:r>
              <a:rPr lang="zh-CN" altLang="en-US" sz="1400" dirty="0">
                <a:solidFill>
                  <a:srgbClr val="FF0000"/>
                </a:solidFill>
                <a:latin typeface="Arial" panose="020B0604020202020204" pitchFamily="34" charset="0"/>
                <a:ea typeface="微软雅黑" panose="020B0503020204020204" pitchFamily="34" charset="-122"/>
              </a:rPr>
              <a:t>左右两边和上下两边都要填充</a:t>
            </a:r>
            <a:r>
              <a:rPr lang="en-US" altLang="zh-CN" sz="1400" dirty="0">
                <a:solidFill>
                  <a:srgbClr val="FF0000"/>
                </a:solidFill>
                <a:latin typeface="Arial" panose="020B0604020202020204" pitchFamily="34" charset="0"/>
                <a:ea typeface="微软雅黑" panose="020B0503020204020204" pitchFamily="34" charset="-122"/>
              </a:rPr>
              <a:t>2</a:t>
            </a:r>
            <a:r>
              <a:rPr lang="zh-CN" altLang="en-US" sz="1400" dirty="0">
                <a:solidFill>
                  <a:srgbClr val="FF0000"/>
                </a:solidFill>
                <a:latin typeface="Arial" panose="020B0604020202020204" pitchFamily="34" charset="0"/>
                <a:ea typeface="微软雅黑" panose="020B0503020204020204" pitchFamily="34" charset="-122"/>
              </a:rPr>
              <a:t>个像素</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27*27*96</a:t>
            </a:r>
            <a:r>
              <a:rPr lang="zh-CN" altLang="en-US" sz="1400" dirty="0">
                <a:latin typeface="Arial" panose="020B0604020202020204" pitchFamily="34" charset="0"/>
                <a:ea typeface="微软雅黑" panose="020B0503020204020204" pitchFamily="34" charset="-122"/>
              </a:rPr>
              <a:t>的像素数据分成</a:t>
            </a:r>
            <a:r>
              <a:rPr lang="en-US" altLang="zh-CN" sz="1400" dirty="0">
                <a:latin typeface="Arial" panose="020B0604020202020204" pitchFamily="34" charset="0"/>
                <a:ea typeface="微软雅黑" panose="020B0503020204020204" pitchFamily="34" charset="-122"/>
              </a:rPr>
              <a:t>27*27*48</a:t>
            </a:r>
            <a:r>
              <a:rPr lang="zh-CN" altLang="en-US" sz="1400" dirty="0">
                <a:latin typeface="Arial" panose="020B0604020202020204" pitchFamily="34" charset="0"/>
                <a:ea typeface="微软雅黑" panose="020B0503020204020204" pitchFamily="34" charset="-122"/>
              </a:rPr>
              <a:t>的两组像素数据，两组数据分别再两个不同的</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中进行运算。每组像素数据被</a:t>
            </a:r>
            <a:r>
              <a:rPr lang="en-US" altLang="zh-CN" sz="1400" dirty="0">
                <a:solidFill>
                  <a:srgbClr val="FF0000"/>
                </a:solidFill>
                <a:latin typeface="Arial" panose="020B0604020202020204" pitchFamily="34" charset="0"/>
                <a:ea typeface="微软雅黑" panose="020B0503020204020204" pitchFamily="34" charset="-122"/>
              </a:rPr>
              <a:t>5*5*48</a:t>
            </a:r>
            <a:r>
              <a:rPr lang="zh-CN" altLang="en-US" sz="1400" dirty="0">
                <a:solidFill>
                  <a:srgbClr val="FF0000"/>
                </a:solidFill>
                <a:latin typeface="Arial" panose="020B0604020202020204" pitchFamily="34" charset="0"/>
                <a:ea typeface="微软雅黑" panose="020B0503020204020204" pitchFamily="34" charset="-122"/>
              </a:rPr>
              <a:t>的卷积核</a:t>
            </a:r>
            <a:r>
              <a:rPr lang="zh-CN" altLang="en-US" sz="1400" dirty="0">
                <a:latin typeface="Arial" panose="020B0604020202020204" pitchFamily="34" charset="0"/>
                <a:ea typeface="微软雅黑" panose="020B0503020204020204" pitchFamily="34" charset="-122"/>
              </a:rPr>
              <a:t>进行卷积运算，卷积核对每组数据的每次卷积都生成一个新的像素。卷积核沿原始图像的</a:t>
            </a:r>
            <a:r>
              <a:rPr lang="en-US" altLang="zh-CN" sz="1400" dirty="0">
                <a:latin typeface="Arial" panose="020B0604020202020204" pitchFamily="34" charset="0"/>
                <a:ea typeface="微软雅黑" panose="020B0503020204020204" pitchFamily="34" charset="-122"/>
              </a:rPr>
              <a:t>x</a:t>
            </a:r>
            <a:r>
              <a:rPr lang="zh-CN" altLang="en-US" sz="1400" dirty="0">
                <a:latin typeface="Arial" panose="020B0604020202020204" pitchFamily="34" charset="0"/>
                <a:ea typeface="微软雅黑" panose="020B0503020204020204" pitchFamily="34" charset="-122"/>
              </a:rPr>
              <a:t>轴方向和</a:t>
            </a:r>
            <a:r>
              <a:rPr lang="en-US" altLang="zh-CN" sz="1400" dirty="0">
                <a:latin typeface="Arial" panose="020B0604020202020204" pitchFamily="34" charset="0"/>
                <a:ea typeface="微软雅黑" panose="020B0503020204020204" pitchFamily="34" charset="-122"/>
              </a:rPr>
              <a:t>y</a:t>
            </a:r>
            <a:r>
              <a:rPr lang="zh-CN" altLang="en-US" sz="1400" dirty="0">
                <a:latin typeface="Arial" panose="020B0604020202020204" pitchFamily="34" charset="0"/>
                <a:ea typeface="微软雅黑" panose="020B0503020204020204" pitchFamily="34" charset="-122"/>
              </a:rPr>
              <a:t>轴方向两个方向移动，</a:t>
            </a:r>
            <a:r>
              <a:rPr lang="zh-CN" altLang="en-US" sz="1400" dirty="0">
                <a:solidFill>
                  <a:srgbClr val="FF0000"/>
                </a:solidFill>
                <a:latin typeface="Arial" panose="020B0604020202020204" pitchFamily="34" charset="0"/>
                <a:ea typeface="微软雅黑" panose="020B0503020204020204" pitchFamily="34" charset="-122"/>
              </a:rPr>
              <a:t>移动的步长是</a:t>
            </a:r>
            <a:r>
              <a:rPr lang="en-US" altLang="zh-CN" sz="1400" dirty="0">
                <a:solidFill>
                  <a:srgbClr val="FF0000"/>
                </a:solidFill>
                <a:latin typeface="Arial" panose="020B0604020202020204" pitchFamily="34" charset="0"/>
                <a:ea typeface="微软雅黑" panose="020B0503020204020204" pitchFamily="34" charset="-122"/>
              </a:rPr>
              <a:t>1</a:t>
            </a:r>
            <a:r>
              <a:rPr lang="zh-CN" altLang="en-US" sz="1400" dirty="0">
                <a:solidFill>
                  <a:srgbClr val="FF0000"/>
                </a:solidFill>
                <a:latin typeface="Arial" panose="020B0604020202020204" pitchFamily="34" charset="0"/>
                <a:ea typeface="微软雅黑" panose="020B0503020204020204" pitchFamily="34" charset="-122"/>
              </a:rPr>
              <a:t>个像素</a:t>
            </a:r>
            <a:r>
              <a:rPr lang="zh-CN" altLang="en-US" sz="1400" dirty="0">
                <a:latin typeface="Arial" panose="020B0604020202020204" pitchFamily="34" charset="0"/>
                <a:ea typeface="微软雅黑" panose="020B0503020204020204" pitchFamily="34" charset="-122"/>
              </a:rPr>
              <a:t>。因此，卷积核在移动的过程中会</a:t>
            </a:r>
            <a:r>
              <a:rPr lang="zh-CN" altLang="en-US" sz="1400" dirty="0">
                <a:solidFill>
                  <a:srgbClr val="FF0000"/>
                </a:solidFill>
                <a:latin typeface="Arial" panose="020B0604020202020204" pitchFamily="34" charset="0"/>
                <a:ea typeface="微软雅黑" panose="020B0503020204020204" pitchFamily="34" charset="-122"/>
              </a:rPr>
              <a:t>生成</a:t>
            </a:r>
            <a:r>
              <a:rPr lang="en-US" altLang="zh-CN" sz="1400" dirty="0">
                <a:solidFill>
                  <a:srgbClr val="FF0000"/>
                </a:solidFill>
                <a:latin typeface="Arial" panose="020B0604020202020204" pitchFamily="34" charset="0"/>
                <a:ea typeface="微软雅黑" panose="020B0503020204020204" pitchFamily="34" charset="-122"/>
              </a:rPr>
              <a:t>(27-5+2*2)/1+1=27</a:t>
            </a:r>
            <a:r>
              <a:rPr lang="zh-CN" altLang="en-US" sz="1400" dirty="0">
                <a:solidFill>
                  <a:srgbClr val="FF0000"/>
                </a:solidFill>
                <a:latin typeface="Arial" panose="020B0604020202020204" pitchFamily="34" charset="0"/>
                <a:ea typeface="微软雅黑" panose="020B0503020204020204" pitchFamily="34" charset="-122"/>
              </a:rPr>
              <a:t>个像素</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(27</a:t>
            </a:r>
            <a:r>
              <a:rPr lang="zh-CN" altLang="en-US" sz="1400" dirty="0">
                <a:latin typeface="Arial" panose="020B0604020202020204" pitchFamily="34" charset="0"/>
                <a:ea typeface="微软雅黑" panose="020B0503020204020204" pitchFamily="34" charset="-122"/>
              </a:rPr>
              <a:t>个像素减去</a:t>
            </a:r>
            <a:r>
              <a:rPr lang="en-US" altLang="zh-CN" sz="1400" dirty="0">
                <a:latin typeface="Arial" panose="020B0604020202020204" pitchFamily="34" charset="0"/>
                <a:ea typeface="微软雅黑" panose="020B0503020204020204" pitchFamily="34" charset="-122"/>
              </a:rPr>
              <a:t>5</a:t>
            </a:r>
            <a:r>
              <a:rPr lang="zh-CN" altLang="en-US" sz="1400" dirty="0">
                <a:latin typeface="Arial" panose="020B0604020202020204" pitchFamily="34" charset="0"/>
                <a:ea typeface="微软雅黑" panose="020B0503020204020204" pitchFamily="34" charset="-122"/>
              </a:rPr>
              <a:t>，正好是</a:t>
            </a:r>
            <a:r>
              <a:rPr lang="en-US" altLang="zh-CN" sz="1400" dirty="0">
                <a:latin typeface="Arial" panose="020B0604020202020204" pitchFamily="34" charset="0"/>
                <a:ea typeface="微软雅黑" panose="020B0503020204020204" pitchFamily="34" charset="-122"/>
              </a:rPr>
              <a:t>22</a:t>
            </a:r>
            <a:r>
              <a:rPr lang="zh-CN" altLang="en-US" sz="1400" dirty="0">
                <a:latin typeface="Arial" panose="020B0604020202020204" pitchFamily="34" charset="0"/>
                <a:ea typeface="微软雅黑" panose="020B0503020204020204" pitchFamily="34" charset="-122"/>
              </a:rPr>
              <a:t>，在加上上下、左右各填充的</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个像素，即生成</a:t>
            </a:r>
            <a:r>
              <a:rPr lang="en-US" altLang="zh-CN" sz="1400" dirty="0">
                <a:latin typeface="Arial" panose="020B0604020202020204" pitchFamily="34" charset="0"/>
                <a:ea typeface="微软雅黑" panose="020B0503020204020204" pitchFamily="34" charset="-122"/>
              </a:rPr>
              <a:t>26</a:t>
            </a:r>
            <a:r>
              <a:rPr lang="zh-CN" altLang="en-US" sz="1400" dirty="0">
                <a:latin typeface="Arial" panose="020B0604020202020204" pitchFamily="34" charset="0"/>
                <a:ea typeface="微软雅黑" panose="020B0503020204020204" pitchFamily="34" charset="-122"/>
              </a:rPr>
              <a:t>个像素，再加上被减去的</a:t>
            </a:r>
            <a:r>
              <a:rPr lang="en-US" altLang="zh-CN" sz="1400" dirty="0">
                <a:latin typeface="Arial" panose="020B0604020202020204" pitchFamily="34" charset="0"/>
                <a:ea typeface="微软雅黑" panose="020B0503020204020204" pitchFamily="34" charset="-122"/>
              </a:rPr>
              <a:t>5</a:t>
            </a:r>
            <a:r>
              <a:rPr lang="zh-CN" altLang="en-US" sz="1400" dirty="0">
                <a:latin typeface="Arial" panose="020B0604020202020204" pitchFamily="34" charset="0"/>
                <a:ea typeface="微软雅黑" panose="020B0503020204020204" pitchFamily="34" charset="-122"/>
              </a:rPr>
              <a:t>也对应生成一个像素</a:t>
            </a:r>
            <a:r>
              <a:rPr lang="en-US" altLang="zh-CN" sz="1400" dirty="0">
                <a:latin typeface="Arial" panose="020B0604020202020204" pitchFamily="34" charset="0"/>
                <a:ea typeface="微软雅黑" panose="020B0503020204020204" pitchFamily="34" charset="-122"/>
              </a:rPr>
              <a:t>)</a:t>
            </a:r>
            <a:r>
              <a:rPr lang="zh-CN" altLang="en-US" sz="1400" dirty="0">
                <a:latin typeface="Arial" panose="020B0604020202020204" pitchFamily="34" charset="0"/>
                <a:ea typeface="微软雅黑" panose="020B0503020204020204" pitchFamily="34" charset="-122"/>
              </a:rPr>
              <a:t>，行和列的</a:t>
            </a:r>
            <a:r>
              <a:rPr lang="en-US" altLang="zh-CN" sz="1400" dirty="0">
                <a:latin typeface="Arial" panose="020B0604020202020204" pitchFamily="34" charset="0"/>
                <a:ea typeface="微软雅黑" panose="020B0503020204020204" pitchFamily="34" charset="-122"/>
              </a:rPr>
              <a:t>27*27</a:t>
            </a:r>
            <a:r>
              <a:rPr lang="zh-CN" altLang="en-US" sz="1400" dirty="0">
                <a:latin typeface="Arial" panose="020B0604020202020204" pitchFamily="34" charset="0"/>
                <a:ea typeface="微软雅黑" panose="020B0503020204020204" pitchFamily="34" charset="-122"/>
              </a:rPr>
              <a:t>个像素形成对原始图像卷积之后的像素层。共有</a:t>
            </a:r>
            <a:r>
              <a:rPr lang="en-US" altLang="zh-CN" sz="1400" dirty="0">
                <a:latin typeface="Arial" panose="020B0604020202020204" pitchFamily="34" charset="0"/>
                <a:ea typeface="微软雅黑" panose="020B0503020204020204" pitchFamily="34" charset="-122"/>
              </a:rPr>
              <a:t>256</a:t>
            </a:r>
            <a:r>
              <a:rPr lang="zh-CN" altLang="en-US" sz="1400" dirty="0">
                <a:latin typeface="Arial" panose="020B0604020202020204" pitchFamily="34" charset="0"/>
                <a:ea typeface="微软雅黑" panose="020B0503020204020204" pitchFamily="34" charset="-122"/>
              </a:rPr>
              <a:t>个</a:t>
            </a:r>
            <a:r>
              <a:rPr lang="en-US" altLang="zh-CN" sz="1400" dirty="0">
                <a:latin typeface="Arial" panose="020B0604020202020204" pitchFamily="34" charset="0"/>
                <a:ea typeface="微软雅黑" panose="020B0503020204020204" pitchFamily="34" charset="-122"/>
              </a:rPr>
              <a:t>5*5*48</a:t>
            </a:r>
            <a:r>
              <a:rPr lang="zh-CN" altLang="en-US" sz="1400" dirty="0">
                <a:latin typeface="Arial" panose="020B0604020202020204" pitchFamily="34" charset="0"/>
                <a:ea typeface="微软雅黑" panose="020B0503020204020204" pitchFamily="34" charset="-122"/>
              </a:rPr>
              <a:t>卷积核；这</a:t>
            </a:r>
            <a:r>
              <a:rPr lang="en-US" altLang="zh-CN" sz="1400" dirty="0">
                <a:latin typeface="Arial" panose="020B0604020202020204" pitchFamily="34" charset="0"/>
                <a:ea typeface="微软雅黑" panose="020B0503020204020204" pitchFamily="34" charset="-122"/>
              </a:rPr>
              <a:t>256</a:t>
            </a:r>
            <a:r>
              <a:rPr lang="zh-CN" altLang="en-US" sz="1400" dirty="0">
                <a:latin typeface="Arial" panose="020B0604020202020204" pitchFamily="34" charset="0"/>
                <a:ea typeface="微软雅黑" panose="020B0503020204020204" pitchFamily="34" charset="-122"/>
              </a:rPr>
              <a:t>个卷积核分成两组，每组针对一个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中的</a:t>
            </a:r>
            <a:r>
              <a:rPr lang="en-US" altLang="zh-CN" sz="1400" dirty="0">
                <a:latin typeface="Arial" panose="020B0604020202020204" pitchFamily="34" charset="0"/>
                <a:ea typeface="微软雅黑" panose="020B0503020204020204" pitchFamily="34" charset="-122"/>
              </a:rPr>
              <a:t>27*27*48</a:t>
            </a:r>
            <a:r>
              <a:rPr lang="zh-CN" altLang="en-US" sz="1400" dirty="0">
                <a:latin typeface="Arial" panose="020B0604020202020204" pitchFamily="34" charset="0"/>
                <a:ea typeface="微软雅黑" panose="020B0503020204020204" pitchFamily="34" charset="-122"/>
              </a:rPr>
              <a:t>的像素进行卷积运算。</a:t>
            </a:r>
            <a:r>
              <a:rPr lang="zh-CN" altLang="en-US" sz="1400" dirty="0">
                <a:solidFill>
                  <a:srgbClr val="FF0000"/>
                </a:solidFill>
                <a:latin typeface="Arial" panose="020B0604020202020204" pitchFamily="34" charset="0"/>
                <a:ea typeface="微软雅黑" panose="020B0503020204020204" pitchFamily="34" charset="-122"/>
              </a:rPr>
              <a:t>会生成两组</a:t>
            </a:r>
            <a:r>
              <a:rPr lang="en-US" altLang="zh-CN" sz="1400" dirty="0">
                <a:solidFill>
                  <a:srgbClr val="FF0000"/>
                </a:solidFill>
                <a:latin typeface="Arial" panose="020B0604020202020204" pitchFamily="34" charset="0"/>
                <a:ea typeface="微软雅黑" panose="020B0503020204020204" pitchFamily="34" charset="-122"/>
              </a:rPr>
              <a:t>27*27*128</a:t>
            </a:r>
            <a:r>
              <a:rPr lang="zh-CN" altLang="en-US" sz="1400" dirty="0">
                <a:solidFill>
                  <a:srgbClr val="FF0000"/>
                </a:solidFill>
                <a:latin typeface="Arial" panose="020B0604020202020204" pitchFamily="34" charset="0"/>
                <a:ea typeface="微软雅黑" panose="020B0503020204020204" pitchFamily="34" charset="-122"/>
              </a:rPr>
              <a:t>个卷积后的像素层</a:t>
            </a:r>
            <a:r>
              <a:rPr lang="zh-CN" altLang="en-US" sz="1400" dirty="0">
                <a:latin typeface="Arial" panose="020B0604020202020204" pitchFamily="34" charset="0"/>
                <a:ea typeface="微软雅黑" panose="020B0503020204020204" pitchFamily="34" charset="-122"/>
              </a:rPr>
              <a:t>。这些像素层经过</a:t>
            </a:r>
            <a:r>
              <a:rPr lang="en-US" altLang="zh-CN" sz="1400" dirty="0">
                <a:latin typeface="Arial" panose="020B0604020202020204" pitchFamily="34" charset="0"/>
                <a:ea typeface="微软雅黑" panose="020B0503020204020204" pitchFamily="34" charset="-122"/>
              </a:rPr>
              <a:t>relu2</a:t>
            </a:r>
            <a:r>
              <a:rPr lang="zh-CN" altLang="en-US" sz="1400" dirty="0">
                <a:latin typeface="Arial" panose="020B0604020202020204" pitchFamily="34" charset="0"/>
                <a:ea typeface="微软雅黑" panose="020B0503020204020204" pitchFamily="34" charset="-122"/>
              </a:rPr>
              <a:t>单元的处理，生成激活像素层，尺寸仍为两组</a:t>
            </a:r>
            <a:r>
              <a:rPr lang="en-US" altLang="zh-CN" sz="1400" dirty="0">
                <a:latin typeface="Arial" panose="020B0604020202020204" pitchFamily="34" charset="0"/>
                <a:ea typeface="微软雅黑" panose="020B0503020204020204" pitchFamily="34" charset="-122"/>
              </a:rPr>
              <a:t>27*27*128</a:t>
            </a:r>
            <a:r>
              <a:rPr lang="zh-CN" altLang="en-US" sz="1400" dirty="0">
                <a:latin typeface="Arial" panose="020B0604020202020204" pitchFamily="34" charset="0"/>
                <a:ea typeface="微软雅黑" panose="020B0503020204020204" pitchFamily="34" charset="-122"/>
              </a:rPr>
              <a:t>的像素层。</a:t>
            </a:r>
            <a:endParaRPr lang="en-US" altLang="zh-CN" sz="1400" dirty="0">
              <a:latin typeface="Arial" panose="020B0604020202020204" pitchFamily="34" charset="0"/>
              <a:ea typeface="微软雅黑" panose="020B0503020204020204" pitchFamily="34" charset="-122"/>
            </a:endParaRPr>
          </a:p>
          <a:p>
            <a:pPr algn="just">
              <a:lnSpc>
                <a:spcPct val="150000"/>
              </a:lnSpc>
            </a:pPr>
            <a:r>
              <a:rPr lang="zh-CN" altLang="en-US" sz="1400" dirty="0">
                <a:latin typeface="Arial" panose="020B0604020202020204" pitchFamily="34" charset="0"/>
                <a:ea typeface="微软雅黑" panose="020B0503020204020204" pitchFamily="34" charset="-122"/>
              </a:rPr>
              <a:t>这些像素层经过</a:t>
            </a:r>
            <a:r>
              <a:rPr lang="en-US" altLang="zh-CN" sz="1400" dirty="0">
                <a:latin typeface="Arial" panose="020B0604020202020204" pitchFamily="34" charset="0"/>
                <a:ea typeface="微软雅黑" panose="020B0503020204020204" pitchFamily="34" charset="-122"/>
              </a:rPr>
              <a:t>pool</a:t>
            </a:r>
            <a:r>
              <a:rPr lang="zh-CN" altLang="en-US" sz="1400" dirty="0">
                <a:latin typeface="Arial" panose="020B0604020202020204" pitchFamily="34" charset="0"/>
                <a:ea typeface="微软雅黑" panose="020B0503020204020204" pitchFamily="34" charset="-122"/>
              </a:rPr>
              <a:t>运算</a:t>
            </a:r>
            <a:r>
              <a:rPr lang="en-US" altLang="zh-CN" sz="1400" dirty="0">
                <a:latin typeface="Arial" panose="020B0604020202020204" pitchFamily="34" charset="0"/>
                <a:ea typeface="微软雅黑" panose="020B0503020204020204" pitchFamily="34" charset="-122"/>
              </a:rPr>
              <a:t>(</a:t>
            </a:r>
            <a:r>
              <a:rPr lang="zh-CN" altLang="en-US" sz="1400" dirty="0">
                <a:latin typeface="Arial" panose="020B0604020202020204" pitchFamily="34" charset="0"/>
                <a:ea typeface="微软雅黑" panose="020B0503020204020204" pitchFamily="34" charset="-122"/>
              </a:rPr>
              <a:t>池化运算</a:t>
            </a:r>
            <a:r>
              <a:rPr lang="en-US" altLang="zh-CN" sz="1400" dirty="0">
                <a:latin typeface="Arial" panose="020B0604020202020204" pitchFamily="34" charset="0"/>
                <a:ea typeface="微软雅黑" panose="020B0503020204020204" pitchFamily="34" charset="-122"/>
              </a:rPr>
              <a:t>)</a:t>
            </a:r>
            <a:r>
              <a:rPr lang="zh-CN" altLang="en-US" sz="1400" dirty="0">
                <a:latin typeface="Arial" panose="020B0604020202020204" pitchFamily="34" charset="0"/>
                <a:ea typeface="微软雅黑" panose="020B0503020204020204" pitchFamily="34" charset="-122"/>
              </a:rPr>
              <a:t>的处理，</a:t>
            </a:r>
            <a:r>
              <a:rPr lang="zh-CN" altLang="en-US" sz="1400" dirty="0">
                <a:solidFill>
                  <a:srgbClr val="FF0000"/>
                </a:solidFill>
                <a:latin typeface="Arial" panose="020B0604020202020204" pitchFamily="34" charset="0"/>
                <a:ea typeface="微软雅黑" panose="020B0503020204020204" pitchFamily="34" charset="-122"/>
              </a:rPr>
              <a:t>池化运算的尺度为</a:t>
            </a:r>
            <a:r>
              <a:rPr lang="en-US" altLang="zh-CN" sz="1400" dirty="0">
                <a:solidFill>
                  <a:srgbClr val="FF0000"/>
                </a:solidFill>
                <a:latin typeface="Arial" panose="020B0604020202020204" pitchFamily="34" charset="0"/>
                <a:ea typeface="微软雅黑" panose="020B0503020204020204" pitchFamily="34" charset="-122"/>
              </a:rPr>
              <a:t>3*3</a:t>
            </a:r>
            <a:r>
              <a:rPr lang="zh-CN" altLang="en-US" sz="1400" dirty="0">
                <a:latin typeface="Arial" panose="020B0604020202020204" pitchFamily="34" charset="0"/>
                <a:ea typeface="微软雅黑" panose="020B0503020204020204" pitchFamily="34" charset="-122"/>
              </a:rPr>
              <a:t>，</a:t>
            </a:r>
            <a:r>
              <a:rPr lang="zh-CN" altLang="en-US" sz="1400" dirty="0">
                <a:solidFill>
                  <a:srgbClr val="FF0000"/>
                </a:solidFill>
                <a:latin typeface="Arial" panose="020B0604020202020204" pitchFamily="34" charset="0"/>
                <a:ea typeface="微软雅黑" panose="020B0503020204020204" pitchFamily="34" charset="-122"/>
              </a:rPr>
              <a:t>运算的步长为</a:t>
            </a:r>
            <a:r>
              <a:rPr lang="en-US" altLang="zh-CN" sz="1400" dirty="0">
                <a:solidFill>
                  <a:srgbClr val="FF0000"/>
                </a:solidFill>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，则池化后图像的尺寸为</a:t>
            </a:r>
            <a:r>
              <a:rPr lang="en-US" altLang="zh-CN" sz="1400" dirty="0">
                <a:solidFill>
                  <a:srgbClr val="FF0000"/>
                </a:solidFill>
                <a:latin typeface="Arial" panose="020B0604020202020204" pitchFamily="34" charset="0"/>
                <a:ea typeface="微软雅黑" panose="020B0503020204020204" pitchFamily="34" charset="-122"/>
              </a:rPr>
              <a:t>(57-3)/2+1=13</a:t>
            </a:r>
            <a:r>
              <a:rPr lang="zh-CN" altLang="en-US" sz="1400" dirty="0">
                <a:latin typeface="Arial" panose="020B0604020202020204" pitchFamily="34" charset="0"/>
                <a:ea typeface="微软雅黑" panose="020B0503020204020204" pitchFamily="34" charset="-122"/>
              </a:rPr>
              <a:t>。 即池化后像素的规模为</a:t>
            </a:r>
            <a:r>
              <a:rPr lang="en-US" altLang="zh-CN" sz="1400" dirty="0">
                <a:solidFill>
                  <a:srgbClr val="FF0000"/>
                </a:solidFill>
                <a:latin typeface="Arial" panose="020B0604020202020204" pitchFamily="34" charset="0"/>
                <a:ea typeface="微软雅黑" panose="020B0503020204020204" pitchFamily="34" charset="-122"/>
              </a:rPr>
              <a:t>2</a:t>
            </a:r>
            <a:r>
              <a:rPr lang="zh-CN" altLang="en-US" sz="1400" dirty="0">
                <a:solidFill>
                  <a:srgbClr val="FF0000"/>
                </a:solidFill>
                <a:latin typeface="Arial" panose="020B0604020202020204" pitchFamily="34" charset="0"/>
                <a:ea typeface="微软雅黑" panose="020B0503020204020204" pitchFamily="34" charset="-122"/>
              </a:rPr>
              <a:t>组</a:t>
            </a:r>
            <a:r>
              <a:rPr lang="en-US" altLang="zh-CN" sz="1400" dirty="0">
                <a:solidFill>
                  <a:srgbClr val="FF0000"/>
                </a:solidFill>
                <a:latin typeface="Arial" panose="020B0604020202020204" pitchFamily="34" charset="0"/>
                <a:ea typeface="微软雅黑" panose="020B0503020204020204" pitchFamily="34" charset="-122"/>
              </a:rPr>
              <a:t>13*13*128</a:t>
            </a:r>
            <a:r>
              <a:rPr lang="zh-CN" altLang="en-US" sz="1400" dirty="0">
                <a:solidFill>
                  <a:srgbClr val="FF0000"/>
                </a:solidFill>
                <a:latin typeface="Arial" panose="020B0604020202020204" pitchFamily="34" charset="0"/>
                <a:ea typeface="微软雅黑" panose="020B0503020204020204" pitchFamily="34" charset="-122"/>
              </a:rPr>
              <a:t>的像素层</a:t>
            </a:r>
            <a:r>
              <a:rPr lang="zh-CN" altLang="en-US" sz="1400" dirty="0">
                <a:latin typeface="Arial" panose="020B0604020202020204" pitchFamily="34" charset="0"/>
                <a:ea typeface="微软雅黑" panose="020B0503020204020204" pitchFamily="34" charset="-122"/>
              </a:rPr>
              <a:t>；然后经过归一化处理，归一化运算的尺度为</a:t>
            </a:r>
            <a:r>
              <a:rPr lang="en-US" altLang="zh-CN" sz="1400" dirty="0">
                <a:latin typeface="Arial" panose="020B0604020202020204" pitchFamily="34" charset="0"/>
                <a:ea typeface="微软雅黑" panose="020B0503020204020204" pitchFamily="34" charset="-122"/>
              </a:rPr>
              <a:t>5*5</a:t>
            </a:r>
            <a:r>
              <a:rPr lang="zh-CN" altLang="en-US" sz="1400" dirty="0">
                <a:latin typeface="Arial" panose="020B0604020202020204" pitchFamily="34" charset="0"/>
                <a:ea typeface="微软雅黑" panose="020B0503020204020204" pitchFamily="34" charset="-122"/>
              </a:rPr>
              <a:t>；第二卷积层运算结束后形成的像素层的规模为</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13*13*128</a:t>
            </a:r>
            <a:r>
              <a:rPr lang="zh-CN" altLang="en-US" sz="1400" dirty="0">
                <a:latin typeface="Arial" panose="020B0604020202020204" pitchFamily="34" charset="0"/>
                <a:ea typeface="微软雅黑" panose="020B0503020204020204" pitchFamily="34" charset="-122"/>
              </a:rPr>
              <a:t>的像素层。分别对应</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128</a:t>
            </a:r>
            <a:r>
              <a:rPr lang="zh-CN" altLang="en-US" sz="1400" dirty="0">
                <a:latin typeface="Arial" panose="020B0604020202020204" pitchFamily="34" charset="0"/>
                <a:ea typeface="微软雅黑" panose="020B0503020204020204" pitchFamily="34" charset="-122"/>
              </a:rPr>
              <a:t>个卷积核所运算形成。每组在一个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上进行运算。即共</a:t>
            </a:r>
            <a:r>
              <a:rPr lang="en-US" altLang="zh-CN" sz="1400" dirty="0">
                <a:latin typeface="Arial" panose="020B0604020202020204" pitchFamily="34" charset="0"/>
                <a:ea typeface="微软雅黑" panose="020B0503020204020204" pitchFamily="34" charset="-122"/>
              </a:rPr>
              <a:t>256</a:t>
            </a:r>
            <a:r>
              <a:rPr lang="zh-CN" altLang="en-US" sz="1400" dirty="0">
                <a:latin typeface="Arial" panose="020B0604020202020204" pitchFamily="34" charset="0"/>
                <a:ea typeface="微软雅黑" panose="020B0503020204020204" pitchFamily="34" charset="-122"/>
              </a:rPr>
              <a:t>个卷积核，共</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进行运算。</a:t>
            </a:r>
          </a:p>
        </p:txBody>
      </p:sp>
    </p:spTree>
    <p:extLst>
      <p:ext uri="{BB962C8B-B14F-4D97-AF65-F5344CB8AC3E}">
        <p14:creationId xmlns:p14="http://schemas.microsoft.com/office/powerpoint/2010/main" val="9409680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9218" name="Picture 2">
            <a:extLst>
              <a:ext uri="{FF2B5EF4-FFF2-40B4-BE49-F238E27FC236}">
                <a16:creationId xmlns:a16="http://schemas.microsoft.com/office/drawing/2014/main" id="{1A1FE481-F7EB-89EA-E867-9E07FB7CA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3825"/>
            <a:ext cx="9144000" cy="235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348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433A4167-FD86-00DE-28BC-DE751B08F684}"/>
              </a:ext>
            </a:extLst>
          </p:cNvPr>
          <p:cNvSpPr txBox="1"/>
          <p:nvPr/>
        </p:nvSpPr>
        <p:spPr>
          <a:xfrm>
            <a:off x="140110" y="669067"/>
            <a:ext cx="8944896" cy="3822650"/>
          </a:xfrm>
          <a:prstGeom prst="rect">
            <a:avLst/>
          </a:prstGeom>
          <a:noFill/>
        </p:spPr>
        <p:txBody>
          <a:bodyPr wrap="square" rtlCol="0">
            <a:spAutoFit/>
          </a:bodyPr>
          <a:lstStyle/>
          <a:p>
            <a:pPr algn="just">
              <a:lnSpc>
                <a:spcPct val="200000"/>
              </a:lnSpc>
            </a:pPr>
            <a:r>
              <a:rPr lang="zh-CN" altLang="en-US" sz="1400" dirty="0">
                <a:latin typeface="Arial" panose="020B0604020202020204" pitchFamily="34" charset="0"/>
                <a:ea typeface="微软雅黑" panose="020B0503020204020204" pitchFamily="34" charset="-122"/>
              </a:rPr>
              <a:t>第三层输入数据为第二层输出的</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13*13*128</a:t>
            </a:r>
            <a:r>
              <a:rPr lang="zh-CN" altLang="en-US" sz="1400" dirty="0">
                <a:latin typeface="Arial" panose="020B0604020202020204" pitchFamily="34" charset="0"/>
                <a:ea typeface="微软雅黑" panose="020B0503020204020204" pitchFamily="34" charset="-122"/>
              </a:rPr>
              <a:t>的像素层；为便于后续处理，</a:t>
            </a:r>
            <a:r>
              <a:rPr lang="zh-CN" altLang="en-US" sz="1400" dirty="0">
                <a:solidFill>
                  <a:srgbClr val="FF0000"/>
                </a:solidFill>
                <a:latin typeface="Arial" panose="020B0604020202020204" pitchFamily="34" charset="0"/>
                <a:ea typeface="微软雅黑" panose="020B0503020204020204" pitchFamily="34" charset="-122"/>
              </a:rPr>
              <a:t>每幅像素层的左右两边和上下两边都要填充</a:t>
            </a:r>
            <a:r>
              <a:rPr lang="en-US" altLang="zh-CN" sz="1400" dirty="0">
                <a:solidFill>
                  <a:srgbClr val="FF0000"/>
                </a:solidFill>
                <a:latin typeface="Arial" panose="020B0604020202020204" pitchFamily="34" charset="0"/>
                <a:ea typeface="微软雅黑" panose="020B0503020204020204" pitchFamily="34" charset="-122"/>
              </a:rPr>
              <a:t>1</a:t>
            </a:r>
            <a:r>
              <a:rPr lang="zh-CN" altLang="en-US" sz="1400" dirty="0">
                <a:solidFill>
                  <a:srgbClr val="FF0000"/>
                </a:solidFill>
                <a:latin typeface="Arial" panose="020B0604020202020204" pitchFamily="34" charset="0"/>
                <a:ea typeface="微软雅黑" panose="020B0503020204020204" pitchFamily="34" charset="-122"/>
              </a:rPr>
              <a:t>个像素</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组像素层数据都被送至</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个不同的</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中进行运算。每个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中都有</a:t>
            </a:r>
            <a:r>
              <a:rPr lang="en-US" altLang="zh-CN" sz="1400" dirty="0">
                <a:latin typeface="Arial" panose="020B0604020202020204" pitchFamily="34" charset="0"/>
                <a:ea typeface="微软雅黑" panose="020B0503020204020204" pitchFamily="34" charset="-122"/>
              </a:rPr>
              <a:t>192</a:t>
            </a:r>
            <a:r>
              <a:rPr lang="zh-CN" altLang="en-US" sz="1400" dirty="0">
                <a:latin typeface="Arial" panose="020B0604020202020204" pitchFamily="34" charset="0"/>
                <a:ea typeface="微软雅黑" panose="020B0503020204020204" pitchFamily="34" charset="-122"/>
              </a:rPr>
              <a:t>个卷积核，</a:t>
            </a:r>
            <a:r>
              <a:rPr lang="zh-CN" altLang="en-US" sz="1400" dirty="0">
                <a:solidFill>
                  <a:srgbClr val="FF0000"/>
                </a:solidFill>
                <a:latin typeface="Arial" panose="020B0604020202020204" pitchFamily="34" charset="0"/>
                <a:ea typeface="微软雅黑" panose="020B0503020204020204" pitchFamily="34" charset="-122"/>
              </a:rPr>
              <a:t>每个卷积核的尺寸是</a:t>
            </a:r>
            <a:r>
              <a:rPr lang="en-US" altLang="zh-CN" sz="1400" dirty="0">
                <a:solidFill>
                  <a:srgbClr val="FF0000"/>
                </a:solidFill>
                <a:latin typeface="Arial" panose="020B0604020202020204" pitchFamily="34" charset="0"/>
                <a:ea typeface="微软雅黑" panose="020B0503020204020204" pitchFamily="34" charset="-122"/>
              </a:rPr>
              <a:t>3*3*256</a:t>
            </a:r>
            <a:r>
              <a:rPr lang="zh-CN" altLang="en-US" sz="1400" dirty="0">
                <a:latin typeface="Arial" panose="020B0604020202020204" pitchFamily="34" charset="0"/>
                <a:ea typeface="微软雅黑" panose="020B0503020204020204" pitchFamily="34" charset="-122"/>
              </a:rPr>
              <a:t>。因此，每个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中的卷积核都能对</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13*13*128</a:t>
            </a:r>
            <a:r>
              <a:rPr lang="zh-CN" altLang="en-US" sz="1400" dirty="0">
                <a:latin typeface="Arial" panose="020B0604020202020204" pitchFamily="34" charset="0"/>
                <a:ea typeface="微软雅黑" panose="020B0503020204020204" pitchFamily="34" charset="-122"/>
              </a:rPr>
              <a:t>的像素层的所有数据进行卷积运算。卷积核对每组数据的每次卷积都生成一个新的像素。卷积核沿像素层数据的</a:t>
            </a:r>
            <a:r>
              <a:rPr lang="en-US" altLang="zh-CN" sz="1400" dirty="0">
                <a:latin typeface="Arial" panose="020B0604020202020204" pitchFamily="34" charset="0"/>
                <a:ea typeface="微软雅黑" panose="020B0503020204020204" pitchFamily="34" charset="-122"/>
              </a:rPr>
              <a:t>x</a:t>
            </a:r>
            <a:r>
              <a:rPr lang="zh-CN" altLang="en-US" sz="1400" dirty="0">
                <a:latin typeface="Arial" panose="020B0604020202020204" pitchFamily="34" charset="0"/>
                <a:ea typeface="微软雅黑" panose="020B0503020204020204" pitchFamily="34" charset="-122"/>
              </a:rPr>
              <a:t>轴方向和</a:t>
            </a:r>
            <a:r>
              <a:rPr lang="en-US" altLang="zh-CN" sz="1400" dirty="0">
                <a:latin typeface="Arial" panose="020B0604020202020204" pitchFamily="34" charset="0"/>
                <a:ea typeface="微软雅黑" panose="020B0503020204020204" pitchFamily="34" charset="-122"/>
              </a:rPr>
              <a:t>y</a:t>
            </a:r>
            <a:r>
              <a:rPr lang="zh-CN" altLang="en-US" sz="1400" dirty="0">
                <a:latin typeface="Arial" panose="020B0604020202020204" pitchFamily="34" charset="0"/>
                <a:ea typeface="微软雅黑" panose="020B0503020204020204" pitchFamily="34" charset="-122"/>
              </a:rPr>
              <a:t>轴方向两个方向移动，移动的</a:t>
            </a:r>
            <a:r>
              <a:rPr lang="zh-CN" altLang="en-US" sz="1400" dirty="0">
                <a:solidFill>
                  <a:srgbClr val="FF0000"/>
                </a:solidFill>
                <a:latin typeface="Arial" panose="020B0604020202020204" pitchFamily="34" charset="0"/>
                <a:ea typeface="微软雅黑" panose="020B0503020204020204" pitchFamily="34" charset="-122"/>
              </a:rPr>
              <a:t>步长是</a:t>
            </a:r>
            <a:r>
              <a:rPr lang="en-US" altLang="zh-CN" sz="1400" dirty="0">
                <a:solidFill>
                  <a:srgbClr val="FF0000"/>
                </a:solidFill>
                <a:latin typeface="Arial" panose="020B0604020202020204" pitchFamily="34" charset="0"/>
                <a:ea typeface="微软雅黑" panose="020B0503020204020204" pitchFamily="34" charset="-122"/>
              </a:rPr>
              <a:t>1</a:t>
            </a:r>
            <a:r>
              <a:rPr lang="zh-CN" altLang="en-US" sz="1400" dirty="0">
                <a:solidFill>
                  <a:srgbClr val="FF0000"/>
                </a:solidFill>
                <a:latin typeface="Arial" panose="020B0604020202020204" pitchFamily="34" charset="0"/>
                <a:ea typeface="微软雅黑" panose="020B0503020204020204" pitchFamily="34" charset="-122"/>
              </a:rPr>
              <a:t>个像素</a:t>
            </a:r>
            <a:r>
              <a:rPr lang="zh-CN" altLang="en-US" sz="1400" dirty="0">
                <a:latin typeface="Arial" panose="020B0604020202020204" pitchFamily="34" charset="0"/>
                <a:ea typeface="微软雅黑" panose="020B0503020204020204" pitchFamily="34" charset="-122"/>
              </a:rPr>
              <a:t>。因此，</a:t>
            </a:r>
            <a:r>
              <a:rPr lang="zh-CN" altLang="en-US" sz="1400" dirty="0">
                <a:solidFill>
                  <a:srgbClr val="FF0000"/>
                </a:solidFill>
                <a:latin typeface="Arial" panose="020B0604020202020204" pitchFamily="34" charset="0"/>
                <a:ea typeface="微软雅黑" panose="020B0503020204020204" pitchFamily="34" charset="-122"/>
              </a:rPr>
              <a:t>运算后的卷积核的尺寸为</a:t>
            </a:r>
            <a:r>
              <a:rPr lang="en-US" altLang="zh-CN" sz="1400" dirty="0">
                <a:solidFill>
                  <a:srgbClr val="FF0000"/>
                </a:solidFill>
                <a:latin typeface="Arial" panose="020B0604020202020204" pitchFamily="34" charset="0"/>
                <a:ea typeface="微软雅黑" panose="020B0503020204020204" pitchFamily="34" charset="-122"/>
              </a:rPr>
              <a:t>(13-3+1*2)/1+1=13</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13</a:t>
            </a:r>
            <a:r>
              <a:rPr lang="zh-CN" altLang="en-US" sz="1400" dirty="0">
                <a:latin typeface="Arial" panose="020B0604020202020204" pitchFamily="34" charset="0"/>
                <a:ea typeface="微软雅黑" panose="020B0503020204020204" pitchFamily="34" charset="-122"/>
              </a:rPr>
              <a:t>个像素减去</a:t>
            </a:r>
            <a:r>
              <a:rPr lang="en-US" altLang="zh-CN" sz="1400" dirty="0">
                <a:latin typeface="Arial" panose="020B0604020202020204" pitchFamily="34" charset="0"/>
                <a:ea typeface="微软雅黑" panose="020B0503020204020204" pitchFamily="34" charset="-122"/>
              </a:rPr>
              <a:t>3</a:t>
            </a:r>
            <a:r>
              <a:rPr lang="zh-CN" altLang="en-US" sz="1400" dirty="0">
                <a:latin typeface="Arial" panose="020B0604020202020204" pitchFamily="34" charset="0"/>
                <a:ea typeface="微软雅黑" panose="020B0503020204020204" pitchFamily="34" charset="-122"/>
              </a:rPr>
              <a:t>，正好是</a:t>
            </a:r>
            <a:r>
              <a:rPr lang="en-US" altLang="zh-CN" sz="1400" dirty="0">
                <a:latin typeface="Arial" panose="020B0604020202020204" pitchFamily="34" charset="0"/>
                <a:ea typeface="微软雅黑" panose="020B0503020204020204" pitchFamily="34" charset="-122"/>
              </a:rPr>
              <a:t>10</a:t>
            </a:r>
            <a:r>
              <a:rPr lang="zh-CN" altLang="en-US" sz="1400" dirty="0">
                <a:latin typeface="Arial" panose="020B0604020202020204" pitchFamily="34" charset="0"/>
                <a:ea typeface="微软雅黑" panose="020B0503020204020204" pitchFamily="34" charset="-122"/>
              </a:rPr>
              <a:t>，在加上上下、左右各填充的</a:t>
            </a:r>
            <a:r>
              <a:rPr lang="en-US" altLang="zh-CN" sz="1400" dirty="0">
                <a:latin typeface="Arial" panose="020B0604020202020204" pitchFamily="34" charset="0"/>
                <a:ea typeface="微软雅黑" panose="020B0503020204020204" pitchFamily="34" charset="-122"/>
              </a:rPr>
              <a:t>1</a:t>
            </a:r>
            <a:r>
              <a:rPr lang="zh-CN" altLang="en-US" sz="1400" dirty="0">
                <a:latin typeface="Arial" panose="020B0604020202020204" pitchFamily="34" charset="0"/>
                <a:ea typeface="微软雅黑" panose="020B0503020204020204" pitchFamily="34" charset="-122"/>
              </a:rPr>
              <a:t>个像素，即生成</a:t>
            </a:r>
            <a:r>
              <a:rPr lang="en-US" altLang="zh-CN" sz="1400" dirty="0">
                <a:latin typeface="Arial" panose="020B0604020202020204" pitchFamily="34" charset="0"/>
                <a:ea typeface="微软雅黑" panose="020B0503020204020204" pitchFamily="34" charset="-122"/>
              </a:rPr>
              <a:t>12</a:t>
            </a:r>
            <a:r>
              <a:rPr lang="zh-CN" altLang="en-US" sz="1400" dirty="0">
                <a:latin typeface="Arial" panose="020B0604020202020204" pitchFamily="34" charset="0"/>
                <a:ea typeface="微软雅黑" panose="020B0503020204020204" pitchFamily="34" charset="-122"/>
              </a:rPr>
              <a:t>个像素，再加上被减去的</a:t>
            </a:r>
            <a:r>
              <a:rPr lang="en-US" altLang="zh-CN" sz="1400" dirty="0">
                <a:latin typeface="Arial" panose="020B0604020202020204" pitchFamily="34" charset="0"/>
                <a:ea typeface="微软雅黑" panose="020B0503020204020204" pitchFamily="34" charset="-122"/>
              </a:rPr>
              <a:t>3</a:t>
            </a:r>
            <a:r>
              <a:rPr lang="zh-CN" altLang="en-US" sz="1400" dirty="0">
                <a:latin typeface="Arial" panose="020B0604020202020204" pitchFamily="34" charset="0"/>
                <a:ea typeface="微软雅黑" panose="020B0503020204020204" pitchFamily="34" charset="-122"/>
              </a:rPr>
              <a:t>也对应生成一个像素），每个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中共</a:t>
            </a:r>
            <a:r>
              <a:rPr lang="en-US" altLang="zh-CN" sz="1400" dirty="0">
                <a:latin typeface="Arial" panose="020B0604020202020204" pitchFamily="34" charset="0"/>
                <a:ea typeface="微软雅黑" panose="020B0503020204020204" pitchFamily="34" charset="-122"/>
              </a:rPr>
              <a:t>13*13*192</a:t>
            </a:r>
            <a:r>
              <a:rPr lang="zh-CN" altLang="en-US" sz="1400" dirty="0">
                <a:latin typeface="Arial" panose="020B0604020202020204" pitchFamily="34" charset="0"/>
                <a:ea typeface="微软雅黑" panose="020B0503020204020204" pitchFamily="34" charset="-122"/>
              </a:rPr>
              <a:t>个卷积核。</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中共</a:t>
            </a:r>
            <a:r>
              <a:rPr lang="en-US" altLang="zh-CN" sz="1400" dirty="0">
                <a:latin typeface="Arial" panose="020B0604020202020204" pitchFamily="34" charset="0"/>
                <a:ea typeface="微软雅黑" panose="020B0503020204020204" pitchFamily="34" charset="-122"/>
              </a:rPr>
              <a:t>13*13*384</a:t>
            </a:r>
            <a:r>
              <a:rPr lang="zh-CN" altLang="en-US" sz="1400" dirty="0">
                <a:latin typeface="Arial" panose="020B0604020202020204" pitchFamily="34" charset="0"/>
                <a:ea typeface="微软雅黑" panose="020B0503020204020204" pitchFamily="34" charset="-122"/>
              </a:rPr>
              <a:t>个卷积后的像素层。这些像素层经过</a:t>
            </a:r>
            <a:r>
              <a:rPr lang="en-US" altLang="zh-CN" sz="1400" dirty="0">
                <a:latin typeface="Arial" panose="020B0604020202020204" pitchFamily="34" charset="0"/>
                <a:ea typeface="微软雅黑" panose="020B0503020204020204" pitchFamily="34" charset="-122"/>
              </a:rPr>
              <a:t>relu3</a:t>
            </a:r>
            <a:r>
              <a:rPr lang="zh-CN" altLang="en-US" sz="1400" dirty="0">
                <a:latin typeface="Arial" panose="020B0604020202020204" pitchFamily="34" charset="0"/>
                <a:ea typeface="微软雅黑" panose="020B0503020204020204" pitchFamily="34" charset="-122"/>
              </a:rPr>
              <a:t>单元的处理，生成激活像素层，尺寸仍为</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13*13*192</a:t>
            </a:r>
            <a:r>
              <a:rPr lang="zh-CN" altLang="en-US" sz="1400" dirty="0">
                <a:latin typeface="Arial" panose="020B0604020202020204" pitchFamily="34" charset="0"/>
                <a:ea typeface="微软雅黑" panose="020B0503020204020204" pitchFamily="34" charset="-122"/>
              </a:rPr>
              <a:t>像素层，共</a:t>
            </a:r>
            <a:r>
              <a:rPr lang="en-US" altLang="zh-CN" sz="1400" dirty="0">
                <a:solidFill>
                  <a:srgbClr val="FF0000"/>
                </a:solidFill>
                <a:latin typeface="Arial" panose="020B0604020202020204" pitchFamily="34" charset="0"/>
                <a:ea typeface="微软雅黑" panose="020B0503020204020204" pitchFamily="34" charset="-122"/>
              </a:rPr>
              <a:t>13*13*384</a:t>
            </a:r>
            <a:r>
              <a:rPr lang="zh-CN" altLang="en-US" sz="1400" dirty="0">
                <a:solidFill>
                  <a:srgbClr val="FF0000"/>
                </a:solidFill>
                <a:latin typeface="Arial" panose="020B0604020202020204" pitchFamily="34" charset="0"/>
                <a:ea typeface="微软雅黑" panose="020B0503020204020204" pitchFamily="34" charset="-122"/>
              </a:rPr>
              <a:t>个像素层</a:t>
            </a:r>
            <a:r>
              <a:rPr lang="zh-CN" altLang="en-US" sz="1400" dirty="0">
                <a:latin typeface="Arial" panose="020B0604020202020204" pitchFamily="34" charset="0"/>
                <a:ea typeface="微软雅黑" panose="020B0503020204020204" pitchFamily="34" charset="-122"/>
              </a:rPr>
              <a:t>。</a:t>
            </a:r>
          </a:p>
          <a:p>
            <a:pPr algn="just">
              <a:lnSpc>
                <a:spcPct val="150000"/>
              </a:lnSpc>
            </a:pP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4549352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0242" name="Picture 2">
            <a:extLst>
              <a:ext uri="{FF2B5EF4-FFF2-40B4-BE49-F238E27FC236}">
                <a16:creationId xmlns:a16="http://schemas.microsoft.com/office/drawing/2014/main" id="{9AD7BD8F-1BA2-4FC1-99C6-5D8026A3C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0575"/>
            <a:ext cx="9144000" cy="10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7648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433A4167-FD86-00DE-28BC-DE751B08F684}"/>
              </a:ext>
            </a:extLst>
          </p:cNvPr>
          <p:cNvSpPr txBox="1"/>
          <p:nvPr/>
        </p:nvSpPr>
        <p:spPr>
          <a:xfrm>
            <a:off x="140110" y="669067"/>
            <a:ext cx="8944896" cy="3474028"/>
          </a:xfrm>
          <a:prstGeom prst="rect">
            <a:avLst/>
          </a:prstGeom>
          <a:noFill/>
        </p:spPr>
        <p:txBody>
          <a:bodyPr wrap="square" rtlCol="0">
            <a:spAutoFit/>
          </a:bodyPr>
          <a:lstStyle/>
          <a:p>
            <a:pPr algn="just">
              <a:lnSpc>
                <a:spcPct val="200000"/>
              </a:lnSpc>
            </a:pPr>
            <a:r>
              <a:rPr lang="zh-CN" altLang="en-US" sz="1400" dirty="0">
                <a:latin typeface="Arial" panose="020B0604020202020204" pitchFamily="34" charset="0"/>
                <a:ea typeface="微软雅黑" panose="020B0503020204020204" pitchFamily="34" charset="-122"/>
              </a:rPr>
              <a:t>第四层输入数据为第三层输出的</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13*13*192</a:t>
            </a:r>
            <a:r>
              <a:rPr lang="zh-CN" altLang="en-US" sz="1400" dirty="0">
                <a:latin typeface="Arial" panose="020B0604020202020204" pitchFamily="34" charset="0"/>
                <a:ea typeface="微软雅黑" panose="020B0503020204020204" pitchFamily="34" charset="-122"/>
              </a:rPr>
              <a:t>的像素层；为便于后续处理，</a:t>
            </a:r>
            <a:r>
              <a:rPr lang="zh-CN" altLang="en-US" sz="1400" dirty="0">
                <a:solidFill>
                  <a:srgbClr val="FF0000"/>
                </a:solidFill>
                <a:latin typeface="Arial" panose="020B0604020202020204" pitchFamily="34" charset="0"/>
                <a:ea typeface="微软雅黑" panose="020B0503020204020204" pitchFamily="34" charset="-122"/>
              </a:rPr>
              <a:t>每幅像素层的左右两边和上下两边都要填充</a:t>
            </a:r>
            <a:r>
              <a:rPr lang="en-US" altLang="zh-CN" sz="1400" dirty="0">
                <a:solidFill>
                  <a:srgbClr val="FF0000"/>
                </a:solidFill>
                <a:latin typeface="Arial" panose="020B0604020202020204" pitchFamily="34" charset="0"/>
                <a:ea typeface="微软雅黑" panose="020B0503020204020204" pitchFamily="34" charset="-122"/>
              </a:rPr>
              <a:t>1</a:t>
            </a:r>
            <a:r>
              <a:rPr lang="zh-CN" altLang="en-US" sz="1400" dirty="0">
                <a:solidFill>
                  <a:srgbClr val="FF0000"/>
                </a:solidFill>
                <a:latin typeface="Arial" panose="020B0604020202020204" pitchFamily="34" charset="0"/>
                <a:ea typeface="微软雅黑" panose="020B0503020204020204" pitchFamily="34" charset="-122"/>
              </a:rPr>
              <a:t>个像素</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组像素层数据都被送至</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个不同的</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中进行运算。每个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中都有</a:t>
            </a:r>
            <a:r>
              <a:rPr lang="en-US" altLang="zh-CN" sz="1400" dirty="0">
                <a:latin typeface="Arial" panose="020B0604020202020204" pitchFamily="34" charset="0"/>
                <a:ea typeface="微软雅黑" panose="020B0503020204020204" pitchFamily="34" charset="-122"/>
              </a:rPr>
              <a:t>192</a:t>
            </a:r>
            <a:r>
              <a:rPr lang="zh-CN" altLang="en-US" sz="1400" dirty="0">
                <a:latin typeface="Arial" panose="020B0604020202020204" pitchFamily="34" charset="0"/>
                <a:ea typeface="微软雅黑" panose="020B0503020204020204" pitchFamily="34" charset="-122"/>
              </a:rPr>
              <a:t>个卷积核，</a:t>
            </a:r>
            <a:r>
              <a:rPr lang="zh-CN" altLang="en-US" sz="1400" dirty="0">
                <a:solidFill>
                  <a:srgbClr val="FF0000"/>
                </a:solidFill>
                <a:latin typeface="Arial" panose="020B0604020202020204" pitchFamily="34" charset="0"/>
                <a:ea typeface="微软雅黑" panose="020B0503020204020204" pitchFamily="34" charset="-122"/>
              </a:rPr>
              <a:t>每个卷积核的尺寸是</a:t>
            </a:r>
            <a:r>
              <a:rPr lang="en-US" altLang="zh-CN" sz="1400" dirty="0">
                <a:solidFill>
                  <a:srgbClr val="FF0000"/>
                </a:solidFill>
                <a:latin typeface="Arial" panose="020B0604020202020204" pitchFamily="34" charset="0"/>
                <a:ea typeface="微软雅黑" panose="020B0503020204020204" pitchFamily="34" charset="-122"/>
              </a:rPr>
              <a:t>3*3*192</a:t>
            </a:r>
            <a:r>
              <a:rPr lang="zh-CN" altLang="en-US" sz="1400" dirty="0">
                <a:latin typeface="Arial" panose="020B0604020202020204" pitchFamily="34" charset="0"/>
                <a:ea typeface="微软雅黑" panose="020B0503020204020204" pitchFamily="34" charset="-122"/>
              </a:rPr>
              <a:t>。因此，每个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中的卷积核能对</a:t>
            </a:r>
            <a:r>
              <a:rPr lang="en-US" altLang="zh-CN" sz="1400" dirty="0">
                <a:latin typeface="Arial" panose="020B0604020202020204" pitchFamily="34" charset="0"/>
                <a:ea typeface="微软雅黑" panose="020B0503020204020204" pitchFamily="34" charset="-122"/>
              </a:rPr>
              <a:t>1</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13*13*192</a:t>
            </a:r>
            <a:r>
              <a:rPr lang="zh-CN" altLang="en-US" sz="1400" dirty="0">
                <a:latin typeface="Arial" panose="020B0604020202020204" pitchFamily="34" charset="0"/>
                <a:ea typeface="微软雅黑" panose="020B0503020204020204" pitchFamily="34" charset="-122"/>
              </a:rPr>
              <a:t>的像素层的数据进行卷积运算。卷积核对每组数据的每次卷积都生成一个新的像素。卷积核沿像素层数据的</a:t>
            </a:r>
            <a:r>
              <a:rPr lang="en-US" altLang="zh-CN" sz="1400" dirty="0">
                <a:latin typeface="Arial" panose="020B0604020202020204" pitchFamily="34" charset="0"/>
                <a:ea typeface="微软雅黑" panose="020B0503020204020204" pitchFamily="34" charset="-122"/>
              </a:rPr>
              <a:t>x</a:t>
            </a:r>
            <a:r>
              <a:rPr lang="zh-CN" altLang="en-US" sz="1400" dirty="0">
                <a:latin typeface="Arial" panose="020B0604020202020204" pitchFamily="34" charset="0"/>
                <a:ea typeface="微软雅黑" panose="020B0503020204020204" pitchFamily="34" charset="-122"/>
              </a:rPr>
              <a:t>轴方向和</a:t>
            </a:r>
            <a:r>
              <a:rPr lang="en-US" altLang="zh-CN" sz="1400" dirty="0">
                <a:latin typeface="Arial" panose="020B0604020202020204" pitchFamily="34" charset="0"/>
                <a:ea typeface="微软雅黑" panose="020B0503020204020204" pitchFamily="34" charset="-122"/>
              </a:rPr>
              <a:t>y</a:t>
            </a:r>
            <a:r>
              <a:rPr lang="zh-CN" altLang="en-US" sz="1400" dirty="0">
                <a:latin typeface="Arial" panose="020B0604020202020204" pitchFamily="34" charset="0"/>
                <a:ea typeface="微软雅黑" panose="020B0503020204020204" pitchFamily="34" charset="-122"/>
              </a:rPr>
              <a:t>轴方向两个方向移动，</a:t>
            </a:r>
            <a:r>
              <a:rPr lang="zh-CN" altLang="en-US" sz="1400" dirty="0">
                <a:solidFill>
                  <a:srgbClr val="FF0000"/>
                </a:solidFill>
                <a:latin typeface="Arial" panose="020B0604020202020204" pitchFamily="34" charset="0"/>
                <a:ea typeface="微软雅黑" panose="020B0503020204020204" pitchFamily="34" charset="-122"/>
              </a:rPr>
              <a:t>移动的步长是</a:t>
            </a:r>
            <a:r>
              <a:rPr lang="en-US" altLang="zh-CN" sz="1400" dirty="0">
                <a:solidFill>
                  <a:srgbClr val="FF0000"/>
                </a:solidFill>
                <a:latin typeface="Arial" panose="020B0604020202020204" pitchFamily="34" charset="0"/>
                <a:ea typeface="微软雅黑" panose="020B0503020204020204" pitchFamily="34" charset="-122"/>
              </a:rPr>
              <a:t>1</a:t>
            </a:r>
            <a:r>
              <a:rPr lang="zh-CN" altLang="en-US" sz="1400" dirty="0">
                <a:solidFill>
                  <a:srgbClr val="FF0000"/>
                </a:solidFill>
                <a:latin typeface="Arial" panose="020B0604020202020204" pitchFamily="34" charset="0"/>
                <a:ea typeface="微软雅黑" panose="020B0503020204020204" pitchFamily="34" charset="-122"/>
              </a:rPr>
              <a:t>个像素</a:t>
            </a:r>
            <a:r>
              <a:rPr lang="zh-CN" altLang="en-US" sz="1400" dirty="0">
                <a:latin typeface="Arial" panose="020B0604020202020204" pitchFamily="34" charset="0"/>
                <a:ea typeface="微软雅黑" panose="020B0503020204020204" pitchFamily="34" charset="-122"/>
              </a:rPr>
              <a:t>。因此，</a:t>
            </a:r>
            <a:r>
              <a:rPr lang="zh-CN" altLang="en-US" sz="1400" dirty="0">
                <a:solidFill>
                  <a:srgbClr val="FF0000"/>
                </a:solidFill>
                <a:latin typeface="Arial" panose="020B0604020202020204" pitchFamily="34" charset="0"/>
                <a:ea typeface="微软雅黑" panose="020B0503020204020204" pitchFamily="34" charset="-122"/>
              </a:rPr>
              <a:t>运算后的卷积核的尺寸为</a:t>
            </a:r>
            <a:r>
              <a:rPr lang="en-US" altLang="zh-CN" sz="1400" dirty="0">
                <a:solidFill>
                  <a:srgbClr val="FF0000"/>
                </a:solidFill>
                <a:latin typeface="Arial" panose="020B0604020202020204" pitchFamily="34" charset="0"/>
                <a:ea typeface="微软雅黑" panose="020B0503020204020204" pitchFamily="34" charset="-122"/>
              </a:rPr>
              <a:t>(13-3+1*2)/1+1=13</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13</a:t>
            </a:r>
            <a:r>
              <a:rPr lang="zh-CN" altLang="en-US" sz="1400" dirty="0">
                <a:latin typeface="Arial" panose="020B0604020202020204" pitchFamily="34" charset="0"/>
                <a:ea typeface="微软雅黑" panose="020B0503020204020204" pitchFamily="34" charset="-122"/>
              </a:rPr>
              <a:t>个像素减去</a:t>
            </a:r>
            <a:r>
              <a:rPr lang="en-US" altLang="zh-CN" sz="1400" dirty="0">
                <a:latin typeface="Arial" panose="020B0604020202020204" pitchFamily="34" charset="0"/>
                <a:ea typeface="微软雅黑" panose="020B0503020204020204" pitchFamily="34" charset="-122"/>
              </a:rPr>
              <a:t>3</a:t>
            </a:r>
            <a:r>
              <a:rPr lang="zh-CN" altLang="en-US" sz="1400" dirty="0">
                <a:latin typeface="Arial" panose="020B0604020202020204" pitchFamily="34" charset="0"/>
                <a:ea typeface="微软雅黑" panose="020B0503020204020204" pitchFamily="34" charset="-122"/>
              </a:rPr>
              <a:t>，正好是</a:t>
            </a:r>
            <a:r>
              <a:rPr lang="en-US" altLang="zh-CN" sz="1400" dirty="0">
                <a:latin typeface="Arial" panose="020B0604020202020204" pitchFamily="34" charset="0"/>
                <a:ea typeface="微软雅黑" panose="020B0503020204020204" pitchFamily="34" charset="-122"/>
              </a:rPr>
              <a:t>10</a:t>
            </a:r>
            <a:r>
              <a:rPr lang="zh-CN" altLang="en-US" sz="1400" dirty="0">
                <a:latin typeface="Arial" panose="020B0604020202020204" pitchFamily="34" charset="0"/>
                <a:ea typeface="微软雅黑" panose="020B0503020204020204" pitchFamily="34" charset="-122"/>
              </a:rPr>
              <a:t>，在加上上下、左右各填充的</a:t>
            </a:r>
            <a:r>
              <a:rPr lang="en-US" altLang="zh-CN" sz="1400" dirty="0">
                <a:latin typeface="Arial" panose="020B0604020202020204" pitchFamily="34" charset="0"/>
                <a:ea typeface="微软雅黑" panose="020B0503020204020204" pitchFamily="34" charset="-122"/>
              </a:rPr>
              <a:t>1</a:t>
            </a:r>
            <a:r>
              <a:rPr lang="zh-CN" altLang="en-US" sz="1400" dirty="0">
                <a:latin typeface="Arial" panose="020B0604020202020204" pitchFamily="34" charset="0"/>
                <a:ea typeface="微软雅黑" panose="020B0503020204020204" pitchFamily="34" charset="-122"/>
              </a:rPr>
              <a:t>个像素，即生成</a:t>
            </a:r>
            <a:r>
              <a:rPr lang="en-US" altLang="zh-CN" sz="1400" dirty="0">
                <a:latin typeface="Arial" panose="020B0604020202020204" pitchFamily="34" charset="0"/>
                <a:ea typeface="微软雅黑" panose="020B0503020204020204" pitchFamily="34" charset="-122"/>
              </a:rPr>
              <a:t>12</a:t>
            </a:r>
            <a:r>
              <a:rPr lang="zh-CN" altLang="en-US" sz="1400" dirty="0">
                <a:latin typeface="Arial" panose="020B0604020202020204" pitchFamily="34" charset="0"/>
                <a:ea typeface="微软雅黑" panose="020B0503020204020204" pitchFamily="34" charset="-122"/>
              </a:rPr>
              <a:t>个像素，再加上被减去的</a:t>
            </a:r>
            <a:r>
              <a:rPr lang="en-US" altLang="zh-CN" sz="1400" dirty="0">
                <a:latin typeface="Arial" panose="020B0604020202020204" pitchFamily="34" charset="0"/>
                <a:ea typeface="微软雅黑" panose="020B0503020204020204" pitchFamily="34" charset="-122"/>
              </a:rPr>
              <a:t>3</a:t>
            </a:r>
            <a:r>
              <a:rPr lang="zh-CN" altLang="en-US" sz="1400" dirty="0">
                <a:latin typeface="Arial" panose="020B0604020202020204" pitchFamily="34" charset="0"/>
                <a:ea typeface="微软雅黑" panose="020B0503020204020204" pitchFamily="34" charset="-122"/>
              </a:rPr>
              <a:t>也对应生成一个像素），每个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中共</a:t>
            </a:r>
            <a:r>
              <a:rPr lang="en-US" altLang="zh-CN" sz="1400" dirty="0">
                <a:latin typeface="Arial" panose="020B0604020202020204" pitchFamily="34" charset="0"/>
                <a:ea typeface="微软雅黑" panose="020B0503020204020204" pitchFamily="34" charset="-122"/>
              </a:rPr>
              <a:t>13*13*192</a:t>
            </a:r>
            <a:r>
              <a:rPr lang="zh-CN" altLang="en-US" sz="1400" dirty="0">
                <a:latin typeface="Arial" panose="020B0604020202020204" pitchFamily="34" charset="0"/>
                <a:ea typeface="微软雅黑" panose="020B0503020204020204" pitchFamily="34" charset="-122"/>
              </a:rPr>
              <a:t>个卷积核。</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中共</a:t>
            </a:r>
            <a:r>
              <a:rPr lang="en-US" altLang="zh-CN" sz="1400" dirty="0">
                <a:latin typeface="Arial" panose="020B0604020202020204" pitchFamily="34" charset="0"/>
                <a:ea typeface="微软雅黑" panose="020B0503020204020204" pitchFamily="34" charset="-122"/>
              </a:rPr>
              <a:t>13*13*384</a:t>
            </a:r>
            <a:r>
              <a:rPr lang="zh-CN" altLang="en-US" sz="1400" dirty="0">
                <a:latin typeface="Arial" panose="020B0604020202020204" pitchFamily="34" charset="0"/>
                <a:ea typeface="微软雅黑" panose="020B0503020204020204" pitchFamily="34" charset="-122"/>
              </a:rPr>
              <a:t>个卷积后的像素层。这些像素层经过</a:t>
            </a:r>
            <a:r>
              <a:rPr lang="en-US" altLang="zh-CN" sz="1400" dirty="0">
                <a:latin typeface="Arial" panose="020B0604020202020204" pitchFamily="34" charset="0"/>
                <a:ea typeface="微软雅黑" panose="020B0503020204020204" pitchFamily="34" charset="-122"/>
              </a:rPr>
              <a:t>relu4</a:t>
            </a:r>
            <a:r>
              <a:rPr lang="zh-CN" altLang="en-US" sz="1400" dirty="0">
                <a:latin typeface="Arial" panose="020B0604020202020204" pitchFamily="34" charset="0"/>
                <a:ea typeface="微软雅黑" panose="020B0503020204020204" pitchFamily="34" charset="-122"/>
              </a:rPr>
              <a:t>单元的处理，生成激活像素层，尺寸仍为</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13*13*192</a:t>
            </a:r>
            <a:r>
              <a:rPr lang="zh-CN" altLang="en-US" sz="1400" dirty="0">
                <a:latin typeface="Arial" panose="020B0604020202020204" pitchFamily="34" charset="0"/>
                <a:ea typeface="微软雅黑" panose="020B0503020204020204" pitchFamily="34" charset="-122"/>
              </a:rPr>
              <a:t>像素层，</a:t>
            </a:r>
            <a:r>
              <a:rPr lang="zh-CN" altLang="en-US" sz="1400" dirty="0">
                <a:solidFill>
                  <a:srgbClr val="FF0000"/>
                </a:solidFill>
                <a:latin typeface="Arial" panose="020B0604020202020204" pitchFamily="34" charset="0"/>
                <a:ea typeface="微软雅黑" panose="020B0503020204020204" pitchFamily="34" charset="-122"/>
              </a:rPr>
              <a:t>共</a:t>
            </a:r>
            <a:r>
              <a:rPr lang="en-US" altLang="zh-CN" sz="1400" dirty="0">
                <a:solidFill>
                  <a:srgbClr val="FF0000"/>
                </a:solidFill>
                <a:latin typeface="Arial" panose="020B0604020202020204" pitchFamily="34" charset="0"/>
                <a:ea typeface="微软雅黑" panose="020B0503020204020204" pitchFamily="34" charset="-122"/>
              </a:rPr>
              <a:t>13*13*384</a:t>
            </a:r>
            <a:r>
              <a:rPr lang="zh-CN" altLang="en-US" sz="1400" dirty="0">
                <a:solidFill>
                  <a:srgbClr val="FF0000"/>
                </a:solidFill>
                <a:latin typeface="Arial" panose="020B0604020202020204" pitchFamily="34" charset="0"/>
                <a:ea typeface="微软雅黑" panose="020B0503020204020204" pitchFamily="34" charset="-122"/>
              </a:rPr>
              <a:t>个像素层</a:t>
            </a:r>
            <a:r>
              <a:rPr lang="zh-CN" altLang="en-US" sz="1400" dirty="0">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8092879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1266" name="Picture 2">
            <a:extLst>
              <a:ext uri="{FF2B5EF4-FFF2-40B4-BE49-F238E27FC236}">
                <a16:creationId xmlns:a16="http://schemas.microsoft.com/office/drawing/2014/main" id="{B2F111F5-A35A-9DB5-1167-9E95E8640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71688"/>
            <a:ext cx="9144000" cy="99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81589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433A4167-FD86-00DE-28BC-DE751B08F684}"/>
              </a:ext>
            </a:extLst>
          </p:cNvPr>
          <p:cNvSpPr txBox="1"/>
          <p:nvPr/>
        </p:nvSpPr>
        <p:spPr>
          <a:xfrm>
            <a:off x="140110" y="669067"/>
            <a:ext cx="8944896" cy="3931846"/>
          </a:xfrm>
          <a:prstGeom prst="rect">
            <a:avLst/>
          </a:prstGeom>
          <a:noFill/>
        </p:spPr>
        <p:txBody>
          <a:bodyPr wrap="square" rtlCol="0">
            <a:spAutoFit/>
          </a:bodyPr>
          <a:lstStyle/>
          <a:p>
            <a:pPr algn="just">
              <a:lnSpc>
                <a:spcPct val="150000"/>
              </a:lnSpc>
            </a:pPr>
            <a:r>
              <a:rPr lang="zh-CN" altLang="en-US" sz="1400" dirty="0">
                <a:latin typeface="Arial" panose="020B0604020202020204" pitchFamily="34" charset="0"/>
                <a:ea typeface="微软雅黑" panose="020B0503020204020204" pitchFamily="34" charset="-122"/>
              </a:rPr>
              <a:t>第五层输入数据为第四层输出的</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13*13*192</a:t>
            </a:r>
            <a:r>
              <a:rPr lang="zh-CN" altLang="en-US" sz="1400" dirty="0">
                <a:latin typeface="Arial" panose="020B0604020202020204" pitchFamily="34" charset="0"/>
                <a:ea typeface="微软雅黑" panose="020B0503020204020204" pitchFamily="34" charset="-122"/>
              </a:rPr>
              <a:t>的像素层；为便于后续处理，</a:t>
            </a:r>
            <a:r>
              <a:rPr lang="zh-CN" altLang="en-US" sz="1400" dirty="0">
                <a:solidFill>
                  <a:srgbClr val="FF0000"/>
                </a:solidFill>
                <a:latin typeface="Arial" panose="020B0604020202020204" pitchFamily="34" charset="0"/>
                <a:ea typeface="微软雅黑" panose="020B0503020204020204" pitchFamily="34" charset="-122"/>
              </a:rPr>
              <a:t>每幅像素层的左右两边和上下两边都要填充</a:t>
            </a:r>
            <a:r>
              <a:rPr lang="en-US" altLang="zh-CN" sz="1400" dirty="0">
                <a:solidFill>
                  <a:srgbClr val="FF0000"/>
                </a:solidFill>
                <a:latin typeface="Arial" panose="020B0604020202020204" pitchFamily="34" charset="0"/>
                <a:ea typeface="微软雅黑" panose="020B0503020204020204" pitchFamily="34" charset="-122"/>
              </a:rPr>
              <a:t>1</a:t>
            </a:r>
            <a:r>
              <a:rPr lang="zh-CN" altLang="en-US" sz="1400" dirty="0">
                <a:solidFill>
                  <a:srgbClr val="FF0000"/>
                </a:solidFill>
                <a:latin typeface="Arial" panose="020B0604020202020204" pitchFamily="34" charset="0"/>
                <a:ea typeface="微软雅黑" panose="020B0503020204020204" pitchFamily="34" charset="-122"/>
              </a:rPr>
              <a:t>个像素</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组像素层数据都被送至</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个不同的</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中进行运算。每个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中都有</a:t>
            </a:r>
            <a:r>
              <a:rPr lang="en-US" altLang="zh-CN" sz="1400" dirty="0">
                <a:latin typeface="Arial" panose="020B0604020202020204" pitchFamily="34" charset="0"/>
                <a:ea typeface="微软雅黑" panose="020B0503020204020204" pitchFamily="34" charset="-122"/>
              </a:rPr>
              <a:t>128</a:t>
            </a:r>
            <a:r>
              <a:rPr lang="zh-CN" altLang="en-US" sz="1400" dirty="0">
                <a:latin typeface="Arial" panose="020B0604020202020204" pitchFamily="34" charset="0"/>
                <a:ea typeface="微软雅黑" panose="020B0503020204020204" pitchFamily="34" charset="-122"/>
              </a:rPr>
              <a:t>个卷积核，</a:t>
            </a:r>
            <a:r>
              <a:rPr lang="zh-CN" altLang="en-US" sz="1400" dirty="0">
                <a:solidFill>
                  <a:srgbClr val="FF0000"/>
                </a:solidFill>
                <a:latin typeface="Arial" panose="020B0604020202020204" pitchFamily="34" charset="0"/>
                <a:ea typeface="微软雅黑" panose="020B0503020204020204" pitchFamily="34" charset="-122"/>
              </a:rPr>
              <a:t>每个卷积核的尺寸是</a:t>
            </a:r>
            <a:r>
              <a:rPr lang="en-US" altLang="zh-CN" sz="1400" dirty="0">
                <a:solidFill>
                  <a:srgbClr val="FF0000"/>
                </a:solidFill>
                <a:latin typeface="Arial" panose="020B0604020202020204" pitchFamily="34" charset="0"/>
                <a:ea typeface="微软雅黑" panose="020B0503020204020204" pitchFamily="34" charset="-122"/>
              </a:rPr>
              <a:t>3*3*192</a:t>
            </a:r>
            <a:r>
              <a:rPr lang="zh-CN" altLang="en-US" sz="1400" dirty="0">
                <a:latin typeface="Arial" panose="020B0604020202020204" pitchFamily="34" charset="0"/>
                <a:ea typeface="微软雅黑" panose="020B0503020204020204" pitchFamily="34" charset="-122"/>
              </a:rPr>
              <a:t>。因此，每个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中的卷积核能对</a:t>
            </a:r>
            <a:r>
              <a:rPr lang="en-US" altLang="zh-CN" sz="1400" dirty="0">
                <a:latin typeface="Arial" panose="020B0604020202020204" pitchFamily="34" charset="0"/>
                <a:ea typeface="微软雅黑" panose="020B0503020204020204" pitchFamily="34" charset="-122"/>
              </a:rPr>
              <a:t>1</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13*13*192</a:t>
            </a:r>
            <a:r>
              <a:rPr lang="zh-CN" altLang="en-US" sz="1400" dirty="0">
                <a:latin typeface="Arial" panose="020B0604020202020204" pitchFamily="34" charset="0"/>
                <a:ea typeface="微软雅黑" panose="020B0503020204020204" pitchFamily="34" charset="-122"/>
              </a:rPr>
              <a:t>的像素层的数据进行卷积运算。卷积核对每组数据的每次卷积都生成一个新的像素。卷积核沿像素层数据的</a:t>
            </a:r>
            <a:r>
              <a:rPr lang="en-US" altLang="zh-CN" sz="1400" dirty="0">
                <a:latin typeface="Arial" panose="020B0604020202020204" pitchFamily="34" charset="0"/>
                <a:ea typeface="微软雅黑" panose="020B0503020204020204" pitchFamily="34" charset="-122"/>
              </a:rPr>
              <a:t>x</a:t>
            </a:r>
            <a:r>
              <a:rPr lang="zh-CN" altLang="en-US" sz="1400" dirty="0">
                <a:latin typeface="Arial" panose="020B0604020202020204" pitchFamily="34" charset="0"/>
                <a:ea typeface="微软雅黑" panose="020B0503020204020204" pitchFamily="34" charset="-122"/>
              </a:rPr>
              <a:t>轴方向和</a:t>
            </a:r>
            <a:r>
              <a:rPr lang="en-US" altLang="zh-CN" sz="1400" dirty="0">
                <a:latin typeface="Arial" panose="020B0604020202020204" pitchFamily="34" charset="0"/>
                <a:ea typeface="微软雅黑" panose="020B0503020204020204" pitchFamily="34" charset="-122"/>
              </a:rPr>
              <a:t>y</a:t>
            </a:r>
            <a:r>
              <a:rPr lang="zh-CN" altLang="en-US" sz="1400" dirty="0">
                <a:latin typeface="Arial" panose="020B0604020202020204" pitchFamily="34" charset="0"/>
                <a:ea typeface="微软雅黑" panose="020B0503020204020204" pitchFamily="34" charset="-122"/>
              </a:rPr>
              <a:t>轴方向两个方向移动，</a:t>
            </a:r>
            <a:r>
              <a:rPr lang="zh-CN" altLang="en-US" sz="1400" dirty="0">
                <a:solidFill>
                  <a:srgbClr val="FF0000"/>
                </a:solidFill>
                <a:latin typeface="Arial" panose="020B0604020202020204" pitchFamily="34" charset="0"/>
                <a:ea typeface="微软雅黑" panose="020B0503020204020204" pitchFamily="34" charset="-122"/>
              </a:rPr>
              <a:t>移动的步长是</a:t>
            </a:r>
            <a:r>
              <a:rPr lang="en-US" altLang="zh-CN" sz="1400" dirty="0">
                <a:solidFill>
                  <a:srgbClr val="FF0000"/>
                </a:solidFill>
                <a:latin typeface="Arial" panose="020B0604020202020204" pitchFamily="34" charset="0"/>
                <a:ea typeface="微软雅黑" panose="020B0503020204020204" pitchFamily="34" charset="-122"/>
              </a:rPr>
              <a:t>1</a:t>
            </a:r>
            <a:r>
              <a:rPr lang="zh-CN" altLang="en-US" sz="1400" dirty="0">
                <a:solidFill>
                  <a:srgbClr val="FF0000"/>
                </a:solidFill>
                <a:latin typeface="Arial" panose="020B0604020202020204" pitchFamily="34" charset="0"/>
                <a:ea typeface="微软雅黑" panose="020B0503020204020204" pitchFamily="34" charset="-122"/>
              </a:rPr>
              <a:t>个像素</a:t>
            </a:r>
            <a:r>
              <a:rPr lang="zh-CN" altLang="en-US" sz="1400" dirty="0">
                <a:latin typeface="Arial" panose="020B0604020202020204" pitchFamily="34" charset="0"/>
                <a:ea typeface="微软雅黑" panose="020B0503020204020204" pitchFamily="34" charset="-122"/>
              </a:rPr>
              <a:t>。因此，</a:t>
            </a:r>
            <a:r>
              <a:rPr lang="zh-CN" altLang="en-US" sz="1400" dirty="0">
                <a:solidFill>
                  <a:srgbClr val="FF0000"/>
                </a:solidFill>
                <a:latin typeface="Arial" panose="020B0604020202020204" pitchFamily="34" charset="0"/>
                <a:ea typeface="微软雅黑" panose="020B0503020204020204" pitchFamily="34" charset="-122"/>
              </a:rPr>
              <a:t>运算后的卷积核的尺寸为</a:t>
            </a:r>
            <a:r>
              <a:rPr lang="en-US" altLang="zh-CN" sz="1400" dirty="0">
                <a:solidFill>
                  <a:srgbClr val="FF0000"/>
                </a:solidFill>
                <a:latin typeface="Arial" panose="020B0604020202020204" pitchFamily="34" charset="0"/>
                <a:ea typeface="微软雅黑" panose="020B0503020204020204" pitchFamily="34" charset="-122"/>
              </a:rPr>
              <a:t>(13-3+1*2)/1+1=13</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13</a:t>
            </a:r>
            <a:r>
              <a:rPr lang="zh-CN" altLang="en-US" sz="1400" dirty="0">
                <a:latin typeface="Arial" panose="020B0604020202020204" pitchFamily="34" charset="0"/>
                <a:ea typeface="微软雅黑" panose="020B0503020204020204" pitchFamily="34" charset="-122"/>
              </a:rPr>
              <a:t>个像素减去</a:t>
            </a:r>
            <a:r>
              <a:rPr lang="en-US" altLang="zh-CN" sz="1400" dirty="0">
                <a:latin typeface="Arial" panose="020B0604020202020204" pitchFamily="34" charset="0"/>
                <a:ea typeface="微软雅黑" panose="020B0503020204020204" pitchFamily="34" charset="-122"/>
              </a:rPr>
              <a:t>3</a:t>
            </a:r>
            <a:r>
              <a:rPr lang="zh-CN" altLang="en-US" sz="1400" dirty="0">
                <a:latin typeface="Arial" panose="020B0604020202020204" pitchFamily="34" charset="0"/>
                <a:ea typeface="微软雅黑" panose="020B0503020204020204" pitchFamily="34" charset="-122"/>
              </a:rPr>
              <a:t>，正好是</a:t>
            </a:r>
            <a:r>
              <a:rPr lang="en-US" altLang="zh-CN" sz="1400" dirty="0">
                <a:latin typeface="Arial" panose="020B0604020202020204" pitchFamily="34" charset="0"/>
                <a:ea typeface="微软雅黑" panose="020B0503020204020204" pitchFamily="34" charset="-122"/>
              </a:rPr>
              <a:t>10</a:t>
            </a:r>
            <a:r>
              <a:rPr lang="zh-CN" altLang="en-US" sz="1400" dirty="0">
                <a:latin typeface="Arial" panose="020B0604020202020204" pitchFamily="34" charset="0"/>
                <a:ea typeface="微软雅黑" panose="020B0503020204020204" pitchFamily="34" charset="-122"/>
              </a:rPr>
              <a:t>，在加上上下、左右各填充的</a:t>
            </a:r>
            <a:r>
              <a:rPr lang="en-US" altLang="zh-CN" sz="1400" dirty="0">
                <a:latin typeface="Arial" panose="020B0604020202020204" pitchFamily="34" charset="0"/>
                <a:ea typeface="微软雅黑" panose="020B0503020204020204" pitchFamily="34" charset="-122"/>
              </a:rPr>
              <a:t>1</a:t>
            </a:r>
            <a:r>
              <a:rPr lang="zh-CN" altLang="en-US" sz="1400" dirty="0">
                <a:latin typeface="Arial" panose="020B0604020202020204" pitchFamily="34" charset="0"/>
                <a:ea typeface="微软雅黑" panose="020B0503020204020204" pitchFamily="34" charset="-122"/>
              </a:rPr>
              <a:t>个像素，即生成</a:t>
            </a:r>
            <a:r>
              <a:rPr lang="en-US" altLang="zh-CN" sz="1400" dirty="0">
                <a:latin typeface="Arial" panose="020B0604020202020204" pitchFamily="34" charset="0"/>
                <a:ea typeface="微软雅黑" panose="020B0503020204020204" pitchFamily="34" charset="-122"/>
              </a:rPr>
              <a:t>12</a:t>
            </a:r>
            <a:r>
              <a:rPr lang="zh-CN" altLang="en-US" sz="1400" dirty="0">
                <a:latin typeface="Arial" panose="020B0604020202020204" pitchFamily="34" charset="0"/>
                <a:ea typeface="微软雅黑" panose="020B0503020204020204" pitchFamily="34" charset="-122"/>
              </a:rPr>
              <a:t>个像素，再加上被减去的</a:t>
            </a:r>
            <a:r>
              <a:rPr lang="en-US" altLang="zh-CN" sz="1400" dirty="0">
                <a:latin typeface="Arial" panose="020B0604020202020204" pitchFamily="34" charset="0"/>
                <a:ea typeface="微软雅黑" panose="020B0503020204020204" pitchFamily="34" charset="-122"/>
              </a:rPr>
              <a:t>3</a:t>
            </a:r>
            <a:r>
              <a:rPr lang="zh-CN" altLang="en-US" sz="1400" dirty="0">
                <a:latin typeface="Arial" panose="020B0604020202020204" pitchFamily="34" charset="0"/>
                <a:ea typeface="微软雅黑" panose="020B0503020204020204" pitchFamily="34" charset="-122"/>
              </a:rPr>
              <a:t>也对应生成一个像素），每个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中共</a:t>
            </a:r>
            <a:r>
              <a:rPr lang="en-US" altLang="zh-CN" sz="1400" dirty="0">
                <a:latin typeface="Arial" panose="020B0604020202020204" pitchFamily="34" charset="0"/>
                <a:ea typeface="微软雅黑" panose="020B0503020204020204" pitchFamily="34" charset="-122"/>
              </a:rPr>
              <a:t>13*13*128</a:t>
            </a:r>
            <a:r>
              <a:rPr lang="zh-CN" altLang="en-US" sz="1400" dirty="0">
                <a:latin typeface="Arial" panose="020B0604020202020204" pitchFamily="34" charset="0"/>
                <a:ea typeface="微软雅黑" panose="020B0503020204020204" pitchFamily="34" charset="-122"/>
              </a:rPr>
              <a:t>个卷积核。</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个</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中共</a:t>
            </a:r>
            <a:r>
              <a:rPr lang="en-US" altLang="zh-CN" sz="1400" dirty="0">
                <a:latin typeface="Arial" panose="020B0604020202020204" pitchFamily="34" charset="0"/>
                <a:ea typeface="微软雅黑" panose="020B0503020204020204" pitchFamily="34" charset="-122"/>
              </a:rPr>
              <a:t>13*13*256</a:t>
            </a:r>
            <a:r>
              <a:rPr lang="zh-CN" altLang="en-US" sz="1400" dirty="0">
                <a:latin typeface="Arial" panose="020B0604020202020204" pitchFamily="34" charset="0"/>
                <a:ea typeface="微软雅黑" panose="020B0503020204020204" pitchFamily="34" charset="-122"/>
              </a:rPr>
              <a:t>个卷积后的像素层。这些像素层经过</a:t>
            </a:r>
            <a:r>
              <a:rPr lang="en-US" altLang="zh-CN" sz="1400" dirty="0">
                <a:latin typeface="Arial" panose="020B0604020202020204" pitchFamily="34" charset="0"/>
                <a:ea typeface="微软雅黑" panose="020B0503020204020204" pitchFamily="34" charset="-122"/>
              </a:rPr>
              <a:t>relu5</a:t>
            </a:r>
            <a:r>
              <a:rPr lang="zh-CN" altLang="en-US" sz="1400" dirty="0">
                <a:latin typeface="Arial" panose="020B0604020202020204" pitchFamily="34" charset="0"/>
                <a:ea typeface="微软雅黑" panose="020B0503020204020204" pitchFamily="34" charset="-122"/>
              </a:rPr>
              <a:t>单元的处理，生成激活像素层，尺寸仍为</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13*13*128</a:t>
            </a:r>
            <a:r>
              <a:rPr lang="zh-CN" altLang="en-US" sz="1400" dirty="0">
                <a:latin typeface="Arial" panose="020B0604020202020204" pitchFamily="34" charset="0"/>
                <a:ea typeface="微软雅黑" panose="020B0503020204020204" pitchFamily="34" charset="-122"/>
              </a:rPr>
              <a:t>像素层，</a:t>
            </a:r>
            <a:r>
              <a:rPr lang="zh-CN" altLang="en-US" sz="1400" dirty="0">
                <a:solidFill>
                  <a:srgbClr val="FF0000"/>
                </a:solidFill>
                <a:latin typeface="Arial" panose="020B0604020202020204" pitchFamily="34" charset="0"/>
                <a:ea typeface="微软雅黑" panose="020B0503020204020204" pitchFamily="34" charset="-122"/>
              </a:rPr>
              <a:t>共</a:t>
            </a:r>
            <a:r>
              <a:rPr lang="en-US" altLang="zh-CN" sz="1400" dirty="0">
                <a:solidFill>
                  <a:srgbClr val="FF0000"/>
                </a:solidFill>
                <a:latin typeface="Arial" panose="020B0604020202020204" pitchFamily="34" charset="0"/>
                <a:ea typeface="微软雅黑" panose="020B0503020204020204" pitchFamily="34" charset="-122"/>
              </a:rPr>
              <a:t>13*13*256</a:t>
            </a:r>
            <a:r>
              <a:rPr lang="zh-CN" altLang="en-US" sz="1400" dirty="0">
                <a:solidFill>
                  <a:srgbClr val="FF0000"/>
                </a:solidFill>
                <a:latin typeface="Arial" panose="020B0604020202020204" pitchFamily="34" charset="0"/>
                <a:ea typeface="微软雅黑" panose="020B0503020204020204" pitchFamily="34" charset="-122"/>
              </a:rPr>
              <a:t>个像素层</a:t>
            </a:r>
            <a:r>
              <a:rPr lang="zh-CN" altLang="en-US" sz="1400" dirty="0">
                <a:latin typeface="Arial" panose="020B0604020202020204" pitchFamily="34" charset="0"/>
                <a:ea typeface="微软雅黑" panose="020B0503020204020204" pitchFamily="34" charset="-122"/>
              </a:rPr>
              <a:t>。</a:t>
            </a:r>
            <a:endParaRPr lang="en-US" altLang="zh-CN" sz="1400" dirty="0">
              <a:latin typeface="Arial" panose="020B0604020202020204" pitchFamily="34" charset="0"/>
              <a:ea typeface="微软雅黑" panose="020B0503020204020204" pitchFamily="34" charset="-122"/>
            </a:endParaRPr>
          </a:p>
          <a:p>
            <a:pPr algn="just">
              <a:lnSpc>
                <a:spcPct val="150000"/>
              </a:lnSpc>
            </a:pPr>
            <a:endParaRPr lang="en-US" altLang="zh-CN" dirty="0">
              <a:latin typeface="Arial" panose="020B0604020202020204" pitchFamily="34" charset="0"/>
              <a:ea typeface="微软雅黑" panose="020B0503020204020204" pitchFamily="34" charset="-122"/>
            </a:endParaRPr>
          </a:p>
          <a:p>
            <a:pPr algn="just">
              <a:lnSpc>
                <a:spcPct val="150000"/>
              </a:lnSpc>
            </a:pP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组</a:t>
            </a:r>
            <a:r>
              <a:rPr lang="en-US" altLang="zh-CN" sz="1400" dirty="0">
                <a:latin typeface="Arial" panose="020B0604020202020204" pitchFamily="34" charset="0"/>
                <a:ea typeface="微软雅黑" panose="020B0503020204020204" pitchFamily="34" charset="-122"/>
              </a:rPr>
              <a:t>13*13*128</a:t>
            </a:r>
            <a:r>
              <a:rPr lang="zh-CN" altLang="en-US" sz="1400" dirty="0">
                <a:latin typeface="Arial" panose="020B0604020202020204" pitchFamily="34" charset="0"/>
                <a:ea typeface="微软雅黑" panose="020B0503020204020204" pitchFamily="34" charset="-122"/>
              </a:rPr>
              <a:t>像素层分别在</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个不同</a:t>
            </a:r>
            <a:r>
              <a:rPr lang="en-US" altLang="zh-CN" sz="1400" dirty="0">
                <a:latin typeface="Arial" panose="020B0604020202020204" pitchFamily="34" charset="0"/>
                <a:ea typeface="微软雅黑" panose="020B0503020204020204" pitchFamily="34" charset="-122"/>
              </a:rPr>
              <a:t>GPU</a:t>
            </a:r>
            <a:r>
              <a:rPr lang="zh-CN" altLang="en-US" sz="1400" dirty="0">
                <a:latin typeface="Arial" panose="020B0604020202020204" pitchFamily="34" charset="0"/>
                <a:ea typeface="微软雅黑" panose="020B0503020204020204" pitchFamily="34" charset="-122"/>
              </a:rPr>
              <a:t>中进行池化</a:t>
            </a:r>
            <a:r>
              <a:rPr lang="en-US" altLang="zh-CN" sz="1400" dirty="0">
                <a:latin typeface="Arial" panose="020B0604020202020204" pitchFamily="34" charset="0"/>
                <a:ea typeface="微软雅黑" panose="020B0503020204020204" pitchFamily="34" charset="-122"/>
              </a:rPr>
              <a:t>(pool)</a:t>
            </a:r>
            <a:r>
              <a:rPr lang="zh-CN" altLang="en-US" sz="1400" dirty="0">
                <a:latin typeface="Arial" panose="020B0604020202020204" pitchFamily="34" charset="0"/>
                <a:ea typeface="微软雅黑" panose="020B0503020204020204" pitchFamily="34" charset="-122"/>
              </a:rPr>
              <a:t>运算处理。</a:t>
            </a:r>
            <a:r>
              <a:rPr lang="zh-CN" altLang="en-US" sz="1400" dirty="0">
                <a:solidFill>
                  <a:srgbClr val="FF0000"/>
                </a:solidFill>
                <a:latin typeface="Arial" panose="020B0604020202020204" pitchFamily="34" charset="0"/>
                <a:ea typeface="微软雅黑" panose="020B0503020204020204" pitchFamily="34" charset="-122"/>
              </a:rPr>
              <a:t>池化运算的尺度为</a:t>
            </a:r>
            <a:r>
              <a:rPr lang="en-US" altLang="zh-CN" sz="1400" dirty="0">
                <a:solidFill>
                  <a:srgbClr val="FF0000"/>
                </a:solidFill>
                <a:latin typeface="Arial" panose="020B0604020202020204" pitchFamily="34" charset="0"/>
                <a:ea typeface="微软雅黑" panose="020B0503020204020204" pitchFamily="34" charset="-122"/>
              </a:rPr>
              <a:t>3*3</a:t>
            </a:r>
            <a:r>
              <a:rPr lang="zh-CN" altLang="en-US" sz="1400" dirty="0">
                <a:latin typeface="Arial" panose="020B0604020202020204" pitchFamily="34" charset="0"/>
                <a:ea typeface="微软雅黑" panose="020B0503020204020204" pitchFamily="34" charset="-122"/>
              </a:rPr>
              <a:t>，</a:t>
            </a:r>
            <a:r>
              <a:rPr lang="zh-CN" altLang="en-US" sz="1400" dirty="0">
                <a:solidFill>
                  <a:srgbClr val="FF0000"/>
                </a:solidFill>
                <a:latin typeface="Arial" panose="020B0604020202020204" pitchFamily="34" charset="0"/>
                <a:ea typeface="微软雅黑" panose="020B0503020204020204" pitchFamily="34" charset="-122"/>
              </a:rPr>
              <a:t>运算的步长为</a:t>
            </a:r>
            <a:r>
              <a:rPr lang="en-US" altLang="zh-CN" sz="1400" dirty="0">
                <a:solidFill>
                  <a:srgbClr val="FF0000"/>
                </a:solidFill>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，则</a:t>
            </a:r>
            <a:r>
              <a:rPr lang="zh-CN" altLang="en-US" sz="1400" dirty="0">
                <a:solidFill>
                  <a:srgbClr val="FF0000"/>
                </a:solidFill>
                <a:latin typeface="Arial" panose="020B0604020202020204" pitchFamily="34" charset="0"/>
                <a:ea typeface="微软雅黑" panose="020B0503020204020204" pitchFamily="34" charset="-122"/>
              </a:rPr>
              <a:t>池化后图像的尺寸为</a:t>
            </a:r>
            <a:r>
              <a:rPr lang="en-US" altLang="zh-CN" sz="1400" dirty="0">
                <a:solidFill>
                  <a:srgbClr val="FF0000"/>
                </a:solidFill>
                <a:latin typeface="Arial" panose="020B0604020202020204" pitchFamily="34" charset="0"/>
                <a:ea typeface="微软雅黑" panose="020B0503020204020204" pitchFamily="34" charset="-122"/>
              </a:rPr>
              <a:t>(13-3)/2+1=6</a:t>
            </a:r>
            <a:r>
              <a:rPr lang="zh-CN" altLang="en-US" sz="1400" dirty="0">
                <a:latin typeface="Arial" panose="020B0604020202020204" pitchFamily="34" charset="0"/>
                <a:ea typeface="微软雅黑" panose="020B0503020204020204" pitchFamily="34" charset="-122"/>
              </a:rPr>
              <a:t>。 即池化后像素的规模为两组</a:t>
            </a:r>
            <a:r>
              <a:rPr lang="en-US" altLang="zh-CN" sz="1400" dirty="0">
                <a:latin typeface="Arial" panose="020B0604020202020204" pitchFamily="34" charset="0"/>
                <a:ea typeface="微软雅黑" panose="020B0503020204020204" pitchFamily="34" charset="-122"/>
              </a:rPr>
              <a:t>6*6*128</a:t>
            </a:r>
            <a:r>
              <a:rPr lang="zh-CN" altLang="en-US" sz="1400" dirty="0">
                <a:latin typeface="Arial" panose="020B0604020202020204" pitchFamily="34" charset="0"/>
                <a:ea typeface="微软雅黑" panose="020B0503020204020204" pitchFamily="34" charset="-122"/>
              </a:rPr>
              <a:t>的像素层数据，</a:t>
            </a:r>
            <a:r>
              <a:rPr lang="zh-CN" altLang="en-US" sz="1400" dirty="0">
                <a:solidFill>
                  <a:srgbClr val="FF0000"/>
                </a:solidFill>
                <a:latin typeface="Arial" panose="020B0604020202020204" pitchFamily="34" charset="0"/>
                <a:ea typeface="微软雅黑" panose="020B0503020204020204" pitchFamily="34" charset="-122"/>
              </a:rPr>
              <a:t>共</a:t>
            </a:r>
            <a:r>
              <a:rPr lang="en-US" altLang="zh-CN" sz="1400" dirty="0">
                <a:solidFill>
                  <a:srgbClr val="FF0000"/>
                </a:solidFill>
                <a:latin typeface="Arial" panose="020B0604020202020204" pitchFamily="34" charset="0"/>
                <a:ea typeface="微软雅黑" panose="020B0503020204020204" pitchFamily="34" charset="-122"/>
              </a:rPr>
              <a:t>6*6*256</a:t>
            </a:r>
            <a:r>
              <a:rPr lang="zh-CN" altLang="en-US" sz="1400" dirty="0">
                <a:solidFill>
                  <a:srgbClr val="FF0000"/>
                </a:solidFill>
                <a:latin typeface="Arial" panose="020B0604020202020204" pitchFamily="34" charset="0"/>
                <a:ea typeface="微软雅黑" panose="020B0503020204020204" pitchFamily="34" charset="-122"/>
              </a:rPr>
              <a:t>规模的像素</a:t>
            </a:r>
            <a:r>
              <a:rPr lang="zh-CN" altLang="en-US" sz="1400" dirty="0">
                <a:latin typeface="Arial" panose="020B0604020202020204" pitchFamily="34" charset="0"/>
                <a:ea typeface="微软雅黑" panose="020B0503020204020204" pitchFamily="34" charset="-122"/>
              </a:rPr>
              <a:t>层数据。</a:t>
            </a:r>
          </a:p>
        </p:txBody>
      </p:sp>
    </p:spTree>
    <p:extLst>
      <p:ext uri="{BB962C8B-B14F-4D97-AF65-F5344CB8AC3E}">
        <p14:creationId xmlns:p14="http://schemas.microsoft.com/office/powerpoint/2010/main" val="10106776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2290" name="Picture 2">
            <a:extLst>
              <a:ext uri="{FF2B5EF4-FFF2-40B4-BE49-F238E27FC236}">
                <a16:creationId xmlns:a16="http://schemas.microsoft.com/office/drawing/2014/main" id="{473928FB-F7A0-F971-1007-0FB29C28B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5888"/>
            <a:ext cx="914400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29904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433A4167-FD86-00DE-28BC-DE751B08F684}"/>
              </a:ext>
            </a:extLst>
          </p:cNvPr>
          <p:cNvSpPr txBox="1"/>
          <p:nvPr/>
        </p:nvSpPr>
        <p:spPr>
          <a:xfrm>
            <a:off x="140110" y="669067"/>
            <a:ext cx="8944896" cy="3904915"/>
          </a:xfrm>
          <a:prstGeom prst="rect">
            <a:avLst/>
          </a:prstGeom>
          <a:noFill/>
        </p:spPr>
        <p:txBody>
          <a:bodyPr wrap="square" rtlCol="0">
            <a:spAutoFit/>
          </a:bodyPr>
          <a:lstStyle/>
          <a:p>
            <a:pPr algn="just">
              <a:lnSpc>
                <a:spcPct val="200000"/>
              </a:lnSpc>
            </a:pPr>
            <a:r>
              <a:rPr lang="zh-CN" altLang="en-US" sz="1400" dirty="0">
                <a:latin typeface="Arial" panose="020B0604020202020204" pitchFamily="34" charset="0"/>
                <a:ea typeface="微软雅黑" panose="020B0503020204020204" pitchFamily="34" charset="-122"/>
              </a:rPr>
              <a:t>第六层输入数据的尺寸是</a:t>
            </a:r>
            <a:r>
              <a:rPr lang="en-US" altLang="zh-CN" sz="1400" dirty="0">
                <a:latin typeface="Arial" panose="020B0604020202020204" pitchFamily="34" charset="0"/>
                <a:ea typeface="微软雅黑" panose="020B0503020204020204" pitchFamily="34" charset="-122"/>
              </a:rPr>
              <a:t>6*6*256</a:t>
            </a:r>
            <a:r>
              <a:rPr lang="zh-CN" altLang="en-US" sz="1400" dirty="0">
                <a:latin typeface="Arial" panose="020B0604020202020204" pitchFamily="34" charset="0"/>
                <a:ea typeface="微软雅黑" panose="020B0503020204020204" pitchFamily="34" charset="-122"/>
              </a:rPr>
              <a:t>，采用</a:t>
            </a:r>
            <a:r>
              <a:rPr lang="en-US" altLang="zh-CN" sz="1400" dirty="0">
                <a:latin typeface="Arial" panose="020B0604020202020204" pitchFamily="34" charset="0"/>
                <a:ea typeface="微软雅黑" panose="020B0503020204020204" pitchFamily="34" charset="-122"/>
              </a:rPr>
              <a:t>6*6*256</a:t>
            </a:r>
            <a:r>
              <a:rPr lang="zh-CN" altLang="en-US" sz="1400" dirty="0">
                <a:latin typeface="Arial" panose="020B0604020202020204" pitchFamily="34" charset="0"/>
                <a:ea typeface="微软雅黑" panose="020B0503020204020204" pitchFamily="34" charset="-122"/>
              </a:rPr>
              <a:t>尺寸的滤波器对第六层的输入数据进行卷积运算；每个</a:t>
            </a:r>
            <a:r>
              <a:rPr lang="en-US" altLang="zh-CN" sz="1400" dirty="0">
                <a:latin typeface="Arial" panose="020B0604020202020204" pitchFamily="34" charset="0"/>
                <a:ea typeface="微软雅黑" panose="020B0503020204020204" pitchFamily="34" charset="-122"/>
              </a:rPr>
              <a:t>6*6*256</a:t>
            </a:r>
            <a:r>
              <a:rPr lang="zh-CN" altLang="en-US" sz="1400" dirty="0">
                <a:latin typeface="Arial" panose="020B0604020202020204" pitchFamily="34" charset="0"/>
                <a:ea typeface="微软雅黑" panose="020B0503020204020204" pitchFamily="34" charset="-122"/>
              </a:rPr>
              <a:t>尺寸的滤波器对第六层的输入数据进行卷积运算生成一个运算结果，通过一个神经元输出这个运算结果；共有</a:t>
            </a:r>
            <a:r>
              <a:rPr lang="en-US" altLang="zh-CN" sz="1400" dirty="0">
                <a:latin typeface="Arial" panose="020B0604020202020204" pitchFamily="34" charset="0"/>
                <a:ea typeface="微软雅黑" panose="020B0503020204020204" pitchFamily="34" charset="-122"/>
              </a:rPr>
              <a:t>4096</a:t>
            </a:r>
            <a:r>
              <a:rPr lang="zh-CN" altLang="en-US" sz="1400" dirty="0">
                <a:latin typeface="Arial" panose="020B0604020202020204" pitchFamily="34" charset="0"/>
                <a:ea typeface="微软雅黑" panose="020B0503020204020204" pitchFamily="34" charset="-122"/>
              </a:rPr>
              <a:t>个</a:t>
            </a:r>
            <a:r>
              <a:rPr lang="en-US" altLang="zh-CN" sz="1400" dirty="0">
                <a:latin typeface="Arial" panose="020B0604020202020204" pitchFamily="34" charset="0"/>
                <a:ea typeface="微软雅黑" panose="020B0503020204020204" pitchFamily="34" charset="-122"/>
              </a:rPr>
              <a:t>6*6*256</a:t>
            </a:r>
            <a:r>
              <a:rPr lang="zh-CN" altLang="en-US" sz="1400" dirty="0">
                <a:latin typeface="Arial" panose="020B0604020202020204" pitchFamily="34" charset="0"/>
                <a:ea typeface="微软雅黑" panose="020B0503020204020204" pitchFamily="34" charset="-122"/>
              </a:rPr>
              <a:t>尺寸的滤波器对输入数据进行卷积运算，通过</a:t>
            </a:r>
            <a:r>
              <a:rPr lang="en-US" altLang="zh-CN" sz="1400" dirty="0">
                <a:latin typeface="Arial" panose="020B0604020202020204" pitchFamily="34" charset="0"/>
                <a:ea typeface="微软雅黑" panose="020B0503020204020204" pitchFamily="34" charset="-122"/>
              </a:rPr>
              <a:t>4096</a:t>
            </a:r>
            <a:r>
              <a:rPr lang="zh-CN" altLang="en-US" sz="1400" dirty="0">
                <a:latin typeface="Arial" panose="020B0604020202020204" pitchFamily="34" charset="0"/>
                <a:ea typeface="微软雅黑" panose="020B0503020204020204" pitchFamily="34" charset="-122"/>
              </a:rPr>
              <a:t>个神经元输出运算结果；这</a:t>
            </a:r>
            <a:r>
              <a:rPr lang="en-US" altLang="zh-CN" sz="1400" dirty="0">
                <a:latin typeface="Arial" panose="020B0604020202020204" pitchFamily="34" charset="0"/>
                <a:ea typeface="微软雅黑" panose="020B0503020204020204" pitchFamily="34" charset="-122"/>
              </a:rPr>
              <a:t>4096</a:t>
            </a:r>
            <a:r>
              <a:rPr lang="zh-CN" altLang="en-US" sz="1400" dirty="0">
                <a:latin typeface="Arial" panose="020B0604020202020204" pitchFamily="34" charset="0"/>
                <a:ea typeface="微软雅黑" panose="020B0503020204020204" pitchFamily="34" charset="-122"/>
              </a:rPr>
              <a:t>个运算结果通过</a:t>
            </a:r>
            <a:r>
              <a:rPr lang="en-US" altLang="zh-CN" sz="1400" dirty="0" err="1">
                <a:latin typeface="Arial" panose="020B0604020202020204" pitchFamily="34" charset="0"/>
                <a:ea typeface="微软雅黑" panose="020B0503020204020204" pitchFamily="34" charset="-122"/>
              </a:rPr>
              <a:t>relu</a:t>
            </a:r>
            <a:r>
              <a:rPr lang="zh-CN" altLang="en-US" sz="1400" dirty="0">
                <a:latin typeface="Arial" panose="020B0604020202020204" pitchFamily="34" charset="0"/>
                <a:ea typeface="微软雅黑" panose="020B0503020204020204" pitchFamily="34" charset="-122"/>
              </a:rPr>
              <a:t>激活函数生成</a:t>
            </a:r>
            <a:r>
              <a:rPr lang="en-US" altLang="zh-CN" sz="1400" dirty="0">
                <a:latin typeface="Arial" panose="020B0604020202020204" pitchFamily="34" charset="0"/>
                <a:ea typeface="微软雅黑" panose="020B0503020204020204" pitchFamily="34" charset="-122"/>
              </a:rPr>
              <a:t>4096</a:t>
            </a:r>
            <a:r>
              <a:rPr lang="zh-CN" altLang="en-US" sz="1400" dirty="0">
                <a:latin typeface="Arial" panose="020B0604020202020204" pitchFamily="34" charset="0"/>
                <a:ea typeface="微软雅黑" panose="020B0503020204020204" pitchFamily="34" charset="-122"/>
              </a:rPr>
              <a:t>个值；并通过</a:t>
            </a:r>
            <a:r>
              <a:rPr lang="en-US" altLang="zh-CN" sz="1400" dirty="0">
                <a:latin typeface="Arial" panose="020B0604020202020204" pitchFamily="34" charset="0"/>
                <a:ea typeface="微软雅黑" panose="020B0503020204020204" pitchFamily="34" charset="-122"/>
              </a:rPr>
              <a:t>drop</a:t>
            </a:r>
            <a:r>
              <a:rPr lang="zh-CN" altLang="en-US" sz="1400" dirty="0">
                <a:latin typeface="Arial" panose="020B0604020202020204" pitchFamily="34" charset="0"/>
                <a:ea typeface="微软雅黑" panose="020B0503020204020204" pitchFamily="34" charset="-122"/>
              </a:rPr>
              <a:t>运算后输出</a:t>
            </a:r>
            <a:r>
              <a:rPr lang="en-US" altLang="zh-CN" sz="1400" dirty="0">
                <a:latin typeface="Arial" panose="020B0604020202020204" pitchFamily="34" charset="0"/>
                <a:ea typeface="微软雅黑" panose="020B0503020204020204" pitchFamily="34" charset="-122"/>
              </a:rPr>
              <a:t>4096</a:t>
            </a:r>
            <a:r>
              <a:rPr lang="zh-CN" altLang="en-US" sz="1400" dirty="0">
                <a:latin typeface="Arial" panose="020B0604020202020204" pitchFamily="34" charset="0"/>
                <a:ea typeface="微软雅黑" panose="020B0503020204020204" pitchFamily="34" charset="-122"/>
              </a:rPr>
              <a:t>个本层的输出结果值。</a:t>
            </a:r>
            <a:endParaRPr lang="en-US" altLang="zh-CN" sz="1400" dirty="0">
              <a:latin typeface="Arial" panose="020B0604020202020204" pitchFamily="34" charset="0"/>
              <a:ea typeface="微软雅黑" panose="020B0503020204020204" pitchFamily="34" charset="-122"/>
            </a:endParaRPr>
          </a:p>
          <a:p>
            <a:pPr algn="just">
              <a:lnSpc>
                <a:spcPct val="200000"/>
              </a:lnSpc>
            </a:pPr>
            <a:r>
              <a:rPr lang="zh-CN" altLang="en-US" sz="1400" dirty="0">
                <a:latin typeface="Arial" panose="020B0604020202020204" pitchFamily="34" charset="0"/>
                <a:ea typeface="微软雅黑" panose="020B0503020204020204" pitchFamily="34" charset="-122"/>
              </a:rPr>
              <a:t>由于第六层的运算过程中，采用的滤波器的尺寸</a:t>
            </a:r>
            <a:r>
              <a:rPr lang="en-US" altLang="zh-CN" sz="1400" dirty="0">
                <a:latin typeface="Arial" panose="020B0604020202020204" pitchFamily="34" charset="0"/>
                <a:ea typeface="微软雅黑" panose="020B0503020204020204" pitchFamily="34" charset="-122"/>
              </a:rPr>
              <a:t>(6*6*256)</a:t>
            </a:r>
            <a:r>
              <a:rPr lang="zh-CN" altLang="en-US" sz="1400" dirty="0">
                <a:latin typeface="Arial" panose="020B0604020202020204" pitchFamily="34" charset="0"/>
                <a:ea typeface="微软雅黑" panose="020B0503020204020204" pitchFamily="34" charset="-122"/>
              </a:rPr>
              <a:t>与待处理的</a:t>
            </a:r>
            <a:r>
              <a:rPr lang="en-US" altLang="zh-CN" sz="1400" dirty="0">
                <a:latin typeface="Arial" panose="020B0604020202020204" pitchFamily="34" charset="0"/>
                <a:ea typeface="微软雅黑" panose="020B0503020204020204" pitchFamily="34" charset="-122"/>
              </a:rPr>
              <a:t>feature map</a:t>
            </a:r>
            <a:r>
              <a:rPr lang="zh-CN" altLang="en-US" sz="1400" dirty="0">
                <a:latin typeface="Arial" panose="020B0604020202020204" pitchFamily="34" charset="0"/>
                <a:ea typeface="微软雅黑" panose="020B0503020204020204" pitchFamily="34" charset="-122"/>
              </a:rPr>
              <a:t>的尺寸</a:t>
            </a:r>
            <a:r>
              <a:rPr lang="en-US" altLang="zh-CN" sz="1400" dirty="0">
                <a:latin typeface="Arial" panose="020B0604020202020204" pitchFamily="34" charset="0"/>
                <a:ea typeface="微软雅黑" panose="020B0503020204020204" pitchFamily="34" charset="-122"/>
              </a:rPr>
              <a:t>(6*6*256)</a:t>
            </a:r>
            <a:r>
              <a:rPr lang="zh-CN" altLang="en-US" sz="1400" dirty="0">
                <a:latin typeface="Arial" panose="020B0604020202020204" pitchFamily="34" charset="0"/>
                <a:ea typeface="微软雅黑" panose="020B0503020204020204" pitchFamily="34" charset="-122"/>
              </a:rPr>
              <a:t>相同，即滤波器中的每个系数只与</a:t>
            </a:r>
            <a:r>
              <a:rPr lang="en-US" altLang="zh-CN" sz="1400" dirty="0">
                <a:latin typeface="Arial" panose="020B0604020202020204" pitchFamily="34" charset="0"/>
                <a:ea typeface="微软雅黑" panose="020B0503020204020204" pitchFamily="34" charset="-122"/>
              </a:rPr>
              <a:t>feature map</a:t>
            </a:r>
            <a:r>
              <a:rPr lang="zh-CN" altLang="en-US" sz="1400" dirty="0">
                <a:latin typeface="Arial" panose="020B0604020202020204" pitchFamily="34" charset="0"/>
                <a:ea typeface="微软雅黑" panose="020B0503020204020204" pitchFamily="34" charset="-122"/>
              </a:rPr>
              <a:t>中的一个像素值相乘；而其它卷积层中，每个滤波器的系数都会与多个</a:t>
            </a:r>
            <a:r>
              <a:rPr lang="en-US" altLang="zh-CN" sz="1400" dirty="0">
                <a:latin typeface="Arial" panose="020B0604020202020204" pitchFamily="34" charset="0"/>
                <a:ea typeface="微软雅黑" panose="020B0503020204020204" pitchFamily="34" charset="-122"/>
              </a:rPr>
              <a:t>feature map</a:t>
            </a:r>
            <a:r>
              <a:rPr lang="zh-CN" altLang="en-US" sz="1400" dirty="0">
                <a:latin typeface="Arial" panose="020B0604020202020204" pitchFamily="34" charset="0"/>
                <a:ea typeface="微软雅黑" panose="020B0503020204020204" pitchFamily="34" charset="-122"/>
              </a:rPr>
              <a:t>中像素值相乘；因此，将第六层称为全连接层。</a:t>
            </a:r>
            <a:endParaRPr lang="en-US" altLang="zh-CN" sz="1400" dirty="0">
              <a:latin typeface="Arial" panose="020B0604020202020204" pitchFamily="34" charset="0"/>
              <a:ea typeface="微软雅黑" panose="020B0503020204020204" pitchFamily="34" charset="-122"/>
            </a:endParaRPr>
          </a:p>
          <a:p>
            <a:pPr algn="just">
              <a:lnSpc>
                <a:spcPct val="200000"/>
              </a:lnSpc>
            </a:pPr>
            <a:r>
              <a:rPr lang="zh-CN" altLang="en-US" sz="1400" dirty="0">
                <a:latin typeface="Arial" panose="020B0604020202020204" pitchFamily="34" charset="0"/>
                <a:ea typeface="微软雅黑" panose="020B0503020204020204" pitchFamily="34" charset="-122"/>
              </a:rPr>
              <a:t>第五层输出的</a:t>
            </a:r>
            <a:r>
              <a:rPr lang="en-US" altLang="zh-CN" sz="1400" dirty="0">
                <a:latin typeface="Arial" panose="020B0604020202020204" pitchFamily="34" charset="0"/>
                <a:ea typeface="微软雅黑" panose="020B0503020204020204" pitchFamily="34" charset="-122"/>
              </a:rPr>
              <a:t>6*6*256</a:t>
            </a:r>
            <a:r>
              <a:rPr lang="zh-CN" altLang="en-US" sz="1400" dirty="0">
                <a:latin typeface="Arial" panose="020B0604020202020204" pitchFamily="34" charset="0"/>
                <a:ea typeface="微软雅黑" panose="020B0503020204020204" pitchFamily="34" charset="-122"/>
              </a:rPr>
              <a:t>规模的像素层数据与第六层的</a:t>
            </a:r>
            <a:r>
              <a:rPr lang="en-US" altLang="zh-CN" sz="1400" dirty="0">
                <a:latin typeface="Arial" panose="020B0604020202020204" pitchFamily="34" charset="0"/>
                <a:ea typeface="微软雅黑" panose="020B0503020204020204" pitchFamily="34" charset="-122"/>
              </a:rPr>
              <a:t>4096</a:t>
            </a:r>
            <a:r>
              <a:rPr lang="zh-CN" altLang="en-US" sz="1400" dirty="0">
                <a:latin typeface="Arial" panose="020B0604020202020204" pitchFamily="34" charset="0"/>
                <a:ea typeface="微软雅黑" panose="020B0503020204020204" pitchFamily="34" charset="-122"/>
              </a:rPr>
              <a:t>个神经元进行全连接，然后经由</a:t>
            </a:r>
            <a:r>
              <a:rPr lang="en-US" altLang="zh-CN" sz="1400" dirty="0">
                <a:latin typeface="Arial" panose="020B0604020202020204" pitchFamily="34" charset="0"/>
                <a:ea typeface="微软雅黑" panose="020B0503020204020204" pitchFamily="34" charset="-122"/>
              </a:rPr>
              <a:t>relu6</a:t>
            </a:r>
            <a:r>
              <a:rPr lang="zh-CN" altLang="en-US" sz="1400" dirty="0">
                <a:latin typeface="Arial" panose="020B0604020202020204" pitchFamily="34" charset="0"/>
                <a:ea typeface="微软雅黑" panose="020B0503020204020204" pitchFamily="34" charset="-122"/>
              </a:rPr>
              <a:t>进行处理后生成</a:t>
            </a:r>
            <a:r>
              <a:rPr lang="en-US" altLang="zh-CN" sz="1400" dirty="0">
                <a:latin typeface="Arial" panose="020B0604020202020204" pitchFamily="34" charset="0"/>
                <a:ea typeface="微软雅黑" panose="020B0503020204020204" pitchFamily="34" charset="-122"/>
              </a:rPr>
              <a:t>4096</a:t>
            </a:r>
            <a:r>
              <a:rPr lang="zh-CN" altLang="en-US" sz="1400" dirty="0">
                <a:latin typeface="Arial" panose="020B0604020202020204" pitchFamily="34" charset="0"/>
                <a:ea typeface="微软雅黑" panose="020B0503020204020204" pitchFamily="34" charset="-122"/>
              </a:rPr>
              <a:t>个数据，再经过</a:t>
            </a:r>
            <a:r>
              <a:rPr lang="en-US" altLang="zh-CN" sz="1400" dirty="0">
                <a:latin typeface="Arial" panose="020B0604020202020204" pitchFamily="34" charset="0"/>
                <a:ea typeface="微软雅黑" panose="020B0503020204020204" pitchFamily="34" charset="-122"/>
              </a:rPr>
              <a:t>dropout6</a:t>
            </a:r>
            <a:r>
              <a:rPr lang="zh-CN" altLang="en-US" sz="1400" dirty="0">
                <a:latin typeface="Arial" panose="020B0604020202020204" pitchFamily="34" charset="0"/>
                <a:ea typeface="微软雅黑" panose="020B0503020204020204" pitchFamily="34" charset="-122"/>
              </a:rPr>
              <a:t>处理后</a:t>
            </a:r>
            <a:r>
              <a:rPr lang="zh-CN" altLang="en-US" sz="1400" dirty="0">
                <a:solidFill>
                  <a:srgbClr val="FF0000"/>
                </a:solidFill>
                <a:latin typeface="Arial" panose="020B0604020202020204" pitchFamily="34" charset="0"/>
                <a:ea typeface="微软雅黑" panose="020B0503020204020204" pitchFamily="34" charset="-122"/>
              </a:rPr>
              <a:t>输出</a:t>
            </a:r>
            <a:r>
              <a:rPr lang="en-US" altLang="zh-CN" sz="1400" dirty="0">
                <a:solidFill>
                  <a:srgbClr val="FF0000"/>
                </a:solidFill>
                <a:latin typeface="Arial" panose="020B0604020202020204" pitchFamily="34" charset="0"/>
                <a:ea typeface="微软雅黑" panose="020B0503020204020204" pitchFamily="34" charset="-122"/>
              </a:rPr>
              <a:t>4096</a:t>
            </a:r>
            <a:r>
              <a:rPr lang="zh-CN" altLang="en-US" sz="1400" dirty="0">
                <a:solidFill>
                  <a:srgbClr val="FF0000"/>
                </a:solidFill>
                <a:latin typeface="Arial" panose="020B0604020202020204" pitchFamily="34" charset="0"/>
                <a:ea typeface="微软雅黑" panose="020B0503020204020204" pitchFamily="34" charset="-122"/>
              </a:rPr>
              <a:t>个数据</a:t>
            </a:r>
            <a:r>
              <a:rPr lang="zh-CN" altLang="en-US" sz="1400" dirty="0">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38533809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3314" name="Picture 2">
            <a:extLst>
              <a:ext uri="{FF2B5EF4-FFF2-40B4-BE49-F238E27FC236}">
                <a16:creationId xmlns:a16="http://schemas.microsoft.com/office/drawing/2014/main" id="{81F00672-B9F3-F43D-7B2D-EA5FBE52C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17625"/>
            <a:ext cx="9144000" cy="250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9582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2038315"/>
          </a:xfrm>
          <a:prstGeom prst="rect">
            <a:avLst/>
          </a:prstGeom>
          <a:noFill/>
        </p:spPr>
        <p:txBody>
          <a:bodyPr wrap="square" rtlCol="0">
            <a:spAutoFit/>
          </a:bodyPr>
          <a:lstStyle/>
          <a:p>
            <a:pPr>
              <a:lnSpc>
                <a:spcPct val="130000"/>
              </a:lnSpc>
            </a:pPr>
            <a:r>
              <a:rPr lang="en-US" altLang="zh-CN" sz="2000" b="1" i="0" dirty="0">
                <a:effectLst/>
                <a:latin typeface="-apple-system"/>
              </a:rPr>
              <a:t>1.1PASCAL VOC</a:t>
            </a:r>
            <a:r>
              <a:rPr lang="zh-CN" altLang="en-US" sz="2000" b="1" i="0" dirty="0">
                <a:effectLst/>
                <a:latin typeface="-apple-system"/>
              </a:rPr>
              <a:t>数据集的三个主要文件夹：</a:t>
            </a:r>
            <a:endParaRPr lang="en-US" altLang="zh-CN" sz="2000" b="1" i="0" dirty="0">
              <a:effectLst/>
              <a:latin typeface="-apple-system"/>
            </a:endParaRPr>
          </a:p>
          <a:p>
            <a:pPr>
              <a:lnSpc>
                <a:spcPct val="130000"/>
              </a:lnSpc>
            </a:pPr>
            <a:r>
              <a:rPr lang="en-US" altLang="zh-CN" sz="1600" dirty="0">
                <a:latin typeface="Arial" panose="020B0604020202020204" pitchFamily="34" charset="0"/>
              </a:rPr>
              <a:t>1.1.2. Annotations</a:t>
            </a:r>
            <a:r>
              <a:rPr lang="zh-CN" altLang="en-US" sz="1600" dirty="0">
                <a:latin typeface="Arial" panose="020B0604020202020204" pitchFamily="34" charset="0"/>
              </a:rPr>
              <a:t>文件夹</a:t>
            </a:r>
            <a:endParaRPr lang="en-US" altLang="zh-CN" sz="1600" dirty="0">
              <a:latin typeface="Arial" panose="020B0604020202020204" pitchFamily="34" charset="0"/>
            </a:endParaRPr>
          </a:p>
          <a:p>
            <a:pPr algn="just">
              <a:lnSpc>
                <a:spcPct val="200000"/>
              </a:lnSpc>
            </a:pPr>
            <a:r>
              <a:rPr lang="en-US" altLang="zh-CN" b="0" i="0" dirty="0">
                <a:solidFill>
                  <a:srgbClr val="333333"/>
                </a:solidFill>
                <a:effectLst/>
                <a:latin typeface="Arial" panose="020B0604020202020204" pitchFamily="34" charset="0"/>
              </a:rPr>
              <a:t>Annotations</a:t>
            </a:r>
            <a:r>
              <a:rPr lang="zh-CN" altLang="en-US" b="0" i="0" dirty="0">
                <a:solidFill>
                  <a:srgbClr val="333333"/>
                </a:solidFill>
                <a:effectLst/>
                <a:latin typeface="Arial" panose="020B0604020202020204" pitchFamily="34" charset="0"/>
              </a:rPr>
              <a:t>文件夹中存放的是</a:t>
            </a:r>
            <a:r>
              <a:rPr lang="en-US" altLang="zh-CN" b="0" i="0" dirty="0">
                <a:solidFill>
                  <a:srgbClr val="333333"/>
                </a:solidFill>
                <a:effectLst/>
                <a:latin typeface="Arial" panose="020B0604020202020204" pitchFamily="34" charset="0"/>
              </a:rPr>
              <a:t>xml</a:t>
            </a:r>
            <a:r>
              <a:rPr lang="zh-CN" altLang="en-US" b="0" i="0" dirty="0">
                <a:solidFill>
                  <a:srgbClr val="333333"/>
                </a:solidFill>
                <a:effectLst/>
                <a:latin typeface="Arial" panose="020B0604020202020204" pitchFamily="34" charset="0"/>
              </a:rPr>
              <a:t>格式的标签文件，每一个</a:t>
            </a:r>
            <a:r>
              <a:rPr lang="en-US" altLang="zh-CN" b="0" i="0" dirty="0">
                <a:solidFill>
                  <a:srgbClr val="333333"/>
                </a:solidFill>
                <a:effectLst/>
                <a:latin typeface="Arial" panose="020B0604020202020204" pitchFamily="34" charset="0"/>
              </a:rPr>
              <a:t>xml</a:t>
            </a:r>
            <a:r>
              <a:rPr lang="zh-CN" altLang="en-US" b="0" i="0" dirty="0">
                <a:solidFill>
                  <a:srgbClr val="333333"/>
                </a:solidFill>
                <a:effectLst/>
                <a:latin typeface="Arial" panose="020B0604020202020204" pitchFamily="34" charset="0"/>
              </a:rPr>
              <a:t>文件都对应于</a:t>
            </a:r>
            <a:r>
              <a:rPr lang="en-US" altLang="zh-CN" b="0" i="0" dirty="0" err="1">
                <a:solidFill>
                  <a:srgbClr val="333333"/>
                </a:solidFill>
                <a:effectLst/>
                <a:latin typeface="Arial" panose="020B0604020202020204" pitchFamily="34" charset="0"/>
              </a:rPr>
              <a:t>JPEGImages</a:t>
            </a:r>
            <a:r>
              <a:rPr lang="zh-CN" altLang="en-US" b="0" i="0" dirty="0">
                <a:solidFill>
                  <a:srgbClr val="333333"/>
                </a:solidFill>
                <a:effectLst/>
                <a:latin typeface="Arial" panose="020B0604020202020204" pitchFamily="34" charset="0"/>
              </a:rPr>
              <a:t>文件夹中的一张图片。存放了图片的信息。</a:t>
            </a:r>
            <a:endParaRPr lang="en-US" altLang="zh-CN" b="0" i="0" dirty="0">
              <a:solidFill>
                <a:srgbClr val="333333"/>
              </a:solidFill>
              <a:effectLst/>
              <a:latin typeface="Arial" panose="020B0604020202020204" pitchFamily="34" charset="0"/>
            </a:endParaRPr>
          </a:p>
          <a:p>
            <a:pPr algn="just">
              <a:lnSpc>
                <a:spcPct val="200000"/>
              </a:lnSpc>
            </a:pPr>
            <a:endParaRPr lang="zh-CN" altLang="en-US" sz="1400" dirty="0">
              <a:latin typeface="Arial" panose="020B0604020202020204" pitchFamily="34" charset="0"/>
              <a:ea typeface="微软雅黑" panose="020B0503020204020204" pitchFamily="34" charset="-122"/>
            </a:endParaRPr>
          </a:p>
        </p:txBody>
      </p:sp>
      <p:pic>
        <p:nvPicPr>
          <p:cNvPr id="2050" name="Picture 2">
            <a:extLst>
              <a:ext uri="{FF2B5EF4-FFF2-40B4-BE49-F238E27FC236}">
                <a16:creationId xmlns:a16="http://schemas.microsoft.com/office/drawing/2014/main" id="{2ABCF4BC-FD8D-8C24-2D44-AAA54B890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418" y="2241334"/>
            <a:ext cx="2551164" cy="254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6466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433A4167-FD86-00DE-28BC-DE751B08F684}"/>
              </a:ext>
            </a:extLst>
          </p:cNvPr>
          <p:cNvSpPr txBox="1"/>
          <p:nvPr/>
        </p:nvSpPr>
        <p:spPr>
          <a:xfrm>
            <a:off x="140110" y="669067"/>
            <a:ext cx="8944896" cy="1323247"/>
          </a:xfrm>
          <a:prstGeom prst="rect">
            <a:avLst/>
          </a:prstGeom>
          <a:noFill/>
        </p:spPr>
        <p:txBody>
          <a:bodyPr wrap="square" rtlCol="0">
            <a:spAutoFit/>
          </a:bodyPr>
          <a:lstStyle/>
          <a:p>
            <a:pPr algn="just">
              <a:lnSpc>
                <a:spcPct val="200000"/>
              </a:lnSpc>
            </a:pPr>
            <a:r>
              <a:rPr lang="zh-CN" altLang="en-US" b="0" i="0" dirty="0">
                <a:solidFill>
                  <a:srgbClr val="4D4D4D"/>
                </a:solidFill>
                <a:effectLst/>
                <a:latin typeface="-apple-system"/>
              </a:rPr>
              <a:t>第六层输出的</a:t>
            </a:r>
            <a:r>
              <a:rPr lang="en-US" altLang="zh-CN" b="0" i="0" dirty="0">
                <a:solidFill>
                  <a:srgbClr val="4D4D4D"/>
                </a:solidFill>
                <a:effectLst/>
                <a:latin typeface="-apple-system"/>
              </a:rPr>
              <a:t>4096</a:t>
            </a:r>
            <a:r>
              <a:rPr lang="zh-CN" altLang="en-US" b="0" i="0" dirty="0">
                <a:solidFill>
                  <a:srgbClr val="4D4D4D"/>
                </a:solidFill>
                <a:effectLst/>
                <a:latin typeface="-apple-system"/>
              </a:rPr>
              <a:t>个数据与第七层的</a:t>
            </a:r>
            <a:r>
              <a:rPr lang="en-US" altLang="zh-CN" b="0" i="0" dirty="0">
                <a:solidFill>
                  <a:srgbClr val="4D4D4D"/>
                </a:solidFill>
                <a:effectLst/>
                <a:latin typeface="-apple-system"/>
              </a:rPr>
              <a:t>4096</a:t>
            </a:r>
            <a:r>
              <a:rPr lang="zh-CN" altLang="en-US" b="0" i="0" dirty="0">
                <a:solidFill>
                  <a:srgbClr val="4D4D4D"/>
                </a:solidFill>
                <a:effectLst/>
                <a:latin typeface="-apple-system"/>
              </a:rPr>
              <a:t>个神经元进行全连接，然后经由</a:t>
            </a:r>
            <a:r>
              <a:rPr lang="en-US" altLang="zh-CN" b="0" i="0" dirty="0">
                <a:solidFill>
                  <a:srgbClr val="4D4D4D"/>
                </a:solidFill>
                <a:effectLst/>
                <a:latin typeface="-apple-system"/>
              </a:rPr>
              <a:t>relu7</a:t>
            </a:r>
            <a:r>
              <a:rPr lang="zh-CN" altLang="en-US" b="0" i="0" dirty="0">
                <a:solidFill>
                  <a:srgbClr val="4D4D4D"/>
                </a:solidFill>
                <a:effectLst/>
                <a:latin typeface="-apple-system"/>
              </a:rPr>
              <a:t>进行处理后生成</a:t>
            </a:r>
            <a:r>
              <a:rPr lang="en-US" altLang="zh-CN" b="0" i="0" dirty="0">
                <a:solidFill>
                  <a:srgbClr val="4D4D4D"/>
                </a:solidFill>
                <a:effectLst/>
                <a:latin typeface="-apple-system"/>
              </a:rPr>
              <a:t>4096</a:t>
            </a:r>
            <a:r>
              <a:rPr lang="zh-CN" altLang="en-US" b="0" i="0" dirty="0">
                <a:solidFill>
                  <a:srgbClr val="4D4D4D"/>
                </a:solidFill>
                <a:effectLst/>
                <a:latin typeface="-apple-system"/>
              </a:rPr>
              <a:t>个数据，再经过</a:t>
            </a:r>
            <a:r>
              <a:rPr lang="en-US" altLang="zh-CN" b="0" i="0" dirty="0">
                <a:solidFill>
                  <a:srgbClr val="4D4D4D"/>
                </a:solidFill>
                <a:effectLst/>
                <a:latin typeface="-apple-system"/>
              </a:rPr>
              <a:t>dropout7</a:t>
            </a:r>
            <a:r>
              <a:rPr lang="zh-CN" altLang="en-US" b="0" i="0" dirty="0">
                <a:solidFill>
                  <a:srgbClr val="4D4D4D"/>
                </a:solidFill>
                <a:effectLst/>
                <a:latin typeface="-apple-system"/>
              </a:rPr>
              <a:t>处理后输出</a:t>
            </a:r>
            <a:r>
              <a:rPr lang="en-US" altLang="zh-CN" b="0" i="0" dirty="0">
                <a:solidFill>
                  <a:srgbClr val="4D4D4D"/>
                </a:solidFill>
                <a:effectLst/>
                <a:latin typeface="-apple-system"/>
              </a:rPr>
              <a:t>4096</a:t>
            </a:r>
            <a:r>
              <a:rPr lang="zh-CN" altLang="en-US" b="0" i="0" dirty="0">
                <a:solidFill>
                  <a:srgbClr val="4D4D4D"/>
                </a:solidFill>
                <a:effectLst/>
                <a:latin typeface="-apple-system"/>
              </a:rPr>
              <a:t>个数据。第六层输出的</a:t>
            </a:r>
            <a:r>
              <a:rPr lang="en-US" altLang="zh-CN" b="0" i="0" dirty="0">
                <a:solidFill>
                  <a:srgbClr val="4D4D4D"/>
                </a:solidFill>
                <a:effectLst/>
                <a:latin typeface="-apple-system"/>
              </a:rPr>
              <a:t>4096</a:t>
            </a:r>
            <a:r>
              <a:rPr lang="zh-CN" altLang="en-US" b="0" i="0" dirty="0">
                <a:solidFill>
                  <a:srgbClr val="4D4D4D"/>
                </a:solidFill>
                <a:effectLst/>
                <a:latin typeface="-apple-system"/>
              </a:rPr>
              <a:t>个数据与第七层的</a:t>
            </a:r>
            <a:r>
              <a:rPr lang="en-US" altLang="zh-CN" b="0" i="0" dirty="0">
                <a:solidFill>
                  <a:srgbClr val="4D4D4D"/>
                </a:solidFill>
                <a:effectLst/>
                <a:latin typeface="-apple-system"/>
              </a:rPr>
              <a:t>4096</a:t>
            </a:r>
            <a:r>
              <a:rPr lang="zh-CN" altLang="en-US" b="0" i="0" dirty="0">
                <a:solidFill>
                  <a:srgbClr val="4D4D4D"/>
                </a:solidFill>
                <a:effectLst/>
                <a:latin typeface="-apple-system"/>
              </a:rPr>
              <a:t>个神经元进行全连接，然后经由</a:t>
            </a:r>
            <a:r>
              <a:rPr lang="en-US" altLang="zh-CN" b="0" i="0" dirty="0">
                <a:solidFill>
                  <a:srgbClr val="4D4D4D"/>
                </a:solidFill>
                <a:effectLst/>
                <a:latin typeface="-apple-system"/>
              </a:rPr>
              <a:t>relu7</a:t>
            </a:r>
            <a:r>
              <a:rPr lang="zh-CN" altLang="en-US" b="0" i="0" dirty="0">
                <a:solidFill>
                  <a:srgbClr val="4D4D4D"/>
                </a:solidFill>
                <a:effectLst/>
                <a:latin typeface="-apple-system"/>
              </a:rPr>
              <a:t>进行处理后生成</a:t>
            </a:r>
            <a:r>
              <a:rPr lang="en-US" altLang="zh-CN" b="0" i="0" dirty="0">
                <a:solidFill>
                  <a:srgbClr val="FF0000"/>
                </a:solidFill>
                <a:effectLst/>
                <a:latin typeface="-apple-system"/>
              </a:rPr>
              <a:t>4096</a:t>
            </a:r>
            <a:r>
              <a:rPr lang="zh-CN" altLang="en-US" b="0" i="0" dirty="0">
                <a:solidFill>
                  <a:srgbClr val="FF0000"/>
                </a:solidFill>
                <a:effectLst/>
                <a:latin typeface="-apple-system"/>
              </a:rPr>
              <a:t>个数据</a:t>
            </a:r>
            <a:r>
              <a:rPr lang="zh-CN" altLang="en-US" b="0" i="0" dirty="0">
                <a:solidFill>
                  <a:srgbClr val="4D4D4D"/>
                </a:solidFill>
                <a:effectLst/>
                <a:latin typeface="-apple-system"/>
              </a:rPr>
              <a:t>，再经过</a:t>
            </a:r>
            <a:r>
              <a:rPr lang="en-US" altLang="zh-CN" b="0" i="0" dirty="0">
                <a:solidFill>
                  <a:srgbClr val="4D4D4D"/>
                </a:solidFill>
                <a:effectLst/>
                <a:latin typeface="-apple-system"/>
              </a:rPr>
              <a:t>dropout7</a:t>
            </a:r>
            <a:r>
              <a:rPr lang="zh-CN" altLang="en-US" b="0" i="0" dirty="0">
                <a:solidFill>
                  <a:srgbClr val="4D4D4D"/>
                </a:solidFill>
                <a:effectLst/>
                <a:latin typeface="-apple-system"/>
              </a:rPr>
              <a:t>处理后输出</a:t>
            </a:r>
            <a:r>
              <a:rPr lang="en-US" altLang="zh-CN" b="0" i="0" dirty="0">
                <a:solidFill>
                  <a:srgbClr val="4D4D4D"/>
                </a:solidFill>
                <a:effectLst/>
                <a:latin typeface="-apple-system"/>
              </a:rPr>
              <a:t>4096</a:t>
            </a:r>
            <a:r>
              <a:rPr lang="zh-CN" altLang="en-US" b="0" i="0" dirty="0">
                <a:solidFill>
                  <a:srgbClr val="4D4D4D"/>
                </a:solidFill>
                <a:effectLst/>
                <a:latin typeface="-apple-system"/>
              </a:rPr>
              <a:t>个数据。</a:t>
            </a:r>
            <a:endParaRPr lang="zh-CN" altLang="en-US" sz="1400" dirty="0">
              <a:latin typeface="Arial" panose="020B0604020202020204" pitchFamily="34" charset="0"/>
              <a:ea typeface="微软雅黑" panose="020B0503020204020204" pitchFamily="34" charset="-122"/>
            </a:endParaRPr>
          </a:p>
        </p:txBody>
      </p:sp>
      <p:pic>
        <p:nvPicPr>
          <p:cNvPr id="14338" name="Picture 2">
            <a:extLst>
              <a:ext uri="{FF2B5EF4-FFF2-40B4-BE49-F238E27FC236}">
                <a16:creationId xmlns:a16="http://schemas.microsoft.com/office/drawing/2014/main" id="{9C4CBC76-E370-657F-056A-C82917C18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8811"/>
            <a:ext cx="9144000" cy="289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52350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433A4167-FD86-00DE-28BC-DE751B08F684}"/>
              </a:ext>
            </a:extLst>
          </p:cNvPr>
          <p:cNvSpPr txBox="1"/>
          <p:nvPr/>
        </p:nvSpPr>
        <p:spPr>
          <a:xfrm>
            <a:off x="140110" y="669067"/>
            <a:ext cx="8944896" cy="892360"/>
          </a:xfrm>
          <a:prstGeom prst="rect">
            <a:avLst/>
          </a:prstGeom>
          <a:noFill/>
        </p:spPr>
        <p:txBody>
          <a:bodyPr wrap="square" rtlCol="0">
            <a:spAutoFit/>
          </a:bodyPr>
          <a:lstStyle/>
          <a:p>
            <a:pPr algn="just">
              <a:lnSpc>
                <a:spcPct val="200000"/>
              </a:lnSpc>
            </a:pPr>
            <a:r>
              <a:rPr lang="zh-CN" altLang="en-US" b="0" i="0" dirty="0">
                <a:solidFill>
                  <a:srgbClr val="4D4D4D"/>
                </a:solidFill>
                <a:effectLst/>
                <a:latin typeface="-apple-system"/>
              </a:rPr>
              <a:t>第七层输出的</a:t>
            </a:r>
            <a:r>
              <a:rPr lang="en-US" altLang="zh-CN" b="0" i="0" dirty="0">
                <a:solidFill>
                  <a:srgbClr val="4D4D4D"/>
                </a:solidFill>
                <a:effectLst/>
                <a:latin typeface="-apple-system"/>
              </a:rPr>
              <a:t>4096</a:t>
            </a:r>
            <a:r>
              <a:rPr lang="zh-CN" altLang="en-US" b="0" i="0" dirty="0">
                <a:solidFill>
                  <a:srgbClr val="4D4D4D"/>
                </a:solidFill>
                <a:effectLst/>
                <a:latin typeface="-apple-system"/>
              </a:rPr>
              <a:t>个数据与第八层的</a:t>
            </a:r>
            <a:r>
              <a:rPr lang="en-US" altLang="zh-CN" b="0" i="0" dirty="0">
                <a:solidFill>
                  <a:srgbClr val="4D4D4D"/>
                </a:solidFill>
                <a:effectLst/>
                <a:latin typeface="-apple-system"/>
              </a:rPr>
              <a:t>1000</a:t>
            </a:r>
            <a:r>
              <a:rPr lang="zh-CN" altLang="en-US" b="0" i="0" dirty="0">
                <a:solidFill>
                  <a:srgbClr val="4D4D4D"/>
                </a:solidFill>
                <a:effectLst/>
                <a:latin typeface="-apple-system"/>
              </a:rPr>
              <a:t>个神经元进行全连接，经过训练后输出被训练的数值。</a:t>
            </a:r>
            <a:r>
              <a:rPr lang="zh-CN" altLang="en-US" b="0" i="0" dirty="0">
                <a:solidFill>
                  <a:srgbClr val="FF0000"/>
                </a:solidFill>
                <a:effectLst/>
                <a:latin typeface="-apple-system"/>
              </a:rPr>
              <a:t>第七层输出的</a:t>
            </a:r>
            <a:r>
              <a:rPr lang="en-US" altLang="zh-CN" b="0" i="0" dirty="0">
                <a:solidFill>
                  <a:srgbClr val="FF0000"/>
                </a:solidFill>
                <a:effectLst/>
                <a:latin typeface="-apple-system"/>
              </a:rPr>
              <a:t>4096</a:t>
            </a:r>
            <a:r>
              <a:rPr lang="zh-CN" altLang="en-US" b="0" i="0" dirty="0">
                <a:solidFill>
                  <a:srgbClr val="FF0000"/>
                </a:solidFill>
                <a:effectLst/>
                <a:latin typeface="-apple-system"/>
              </a:rPr>
              <a:t>个数据与第八层的</a:t>
            </a:r>
            <a:r>
              <a:rPr lang="en-US" altLang="zh-CN" b="0" i="0" dirty="0">
                <a:solidFill>
                  <a:srgbClr val="FF0000"/>
                </a:solidFill>
                <a:effectLst/>
                <a:latin typeface="-apple-system"/>
              </a:rPr>
              <a:t>1000</a:t>
            </a:r>
            <a:r>
              <a:rPr lang="zh-CN" altLang="en-US" b="0" i="0" dirty="0">
                <a:solidFill>
                  <a:srgbClr val="FF0000"/>
                </a:solidFill>
                <a:effectLst/>
                <a:latin typeface="-apple-system"/>
              </a:rPr>
              <a:t>个神经元进行全连接，经过训练后输出被训练的数值</a:t>
            </a:r>
            <a:r>
              <a:rPr lang="zh-CN" altLang="en-US" b="0" i="0" dirty="0">
                <a:solidFill>
                  <a:srgbClr val="4D4D4D"/>
                </a:solidFill>
                <a:effectLst/>
                <a:latin typeface="-apple-system"/>
              </a:rPr>
              <a:t>。</a:t>
            </a:r>
            <a:endParaRPr lang="zh-CN" altLang="en-US" sz="1400" dirty="0">
              <a:latin typeface="Arial" panose="020B0604020202020204" pitchFamily="34" charset="0"/>
              <a:ea typeface="微软雅黑" panose="020B0503020204020204" pitchFamily="34" charset="-122"/>
            </a:endParaRPr>
          </a:p>
        </p:txBody>
      </p:sp>
      <p:pic>
        <p:nvPicPr>
          <p:cNvPr id="15362" name="Picture 2">
            <a:extLst>
              <a:ext uri="{FF2B5EF4-FFF2-40B4-BE49-F238E27FC236}">
                <a16:creationId xmlns:a16="http://schemas.microsoft.com/office/drawing/2014/main" id="{FC3255BD-B386-7B60-4D75-57288A9B0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7838"/>
            <a:ext cx="9144000"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22471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16386" name="Picture 2">
            <a:extLst>
              <a:ext uri="{FF2B5EF4-FFF2-40B4-BE49-F238E27FC236}">
                <a16:creationId xmlns:a16="http://schemas.microsoft.com/office/drawing/2014/main" id="{E26CFFDE-8BAE-9A0D-F1D4-3A81A281B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210" y="575262"/>
            <a:ext cx="6175580" cy="456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470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7A26EB01-8CB4-2150-AA85-D894307BA9B1}"/>
              </a:ext>
            </a:extLst>
          </p:cNvPr>
          <p:cNvSpPr txBox="1"/>
          <p:nvPr/>
        </p:nvSpPr>
        <p:spPr>
          <a:xfrm>
            <a:off x="612058" y="608727"/>
            <a:ext cx="7883013" cy="4453720"/>
          </a:xfrm>
          <a:prstGeom prst="rect">
            <a:avLst/>
          </a:prstGeom>
          <a:noFill/>
        </p:spPr>
        <p:txBody>
          <a:bodyPr wrap="square" rtlCol="0">
            <a:spAutoFit/>
          </a:bodyPr>
          <a:lstStyle/>
          <a:p>
            <a:pPr algn="just">
              <a:lnSpc>
                <a:spcPct val="200000"/>
              </a:lnSpc>
            </a:pPr>
            <a:r>
              <a:rPr lang="zh-CN" altLang="en-US" sz="1600" dirty="0">
                <a:latin typeface="Arial" panose="020B0604020202020204" pitchFamily="34" charset="0"/>
                <a:ea typeface="微软雅黑" panose="020B0503020204020204" pitchFamily="34" charset="-122"/>
              </a:rPr>
              <a:t>回归我们学习的</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论文。</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需要注意的是</a:t>
            </a:r>
            <a:r>
              <a:rPr lang="en-US" altLang="zh-CN" sz="1600" dirty="0" err="1">
                <a:solidFill>
                  <a:srgbClr val="FF0000"/>
                </a:solidFill>
                <a:latin typeface="Arial" panose="020B0604020202020204" pitchFamily="34" charset="0"/>
                <a:ea typeface="微软雅黑" panose="020B0503020204020204" pitchFamily="34" charset="-122"/>
              </a:rPr>
              <a:t>AlexNet</a:t>
            </a:r>
            <a:r>
              <a:rPr lang="zh-CN" altLang="en-US" sz="1600" dirty="0">
                <a:solidFill>
                  <a:srgbClr val="FF0000"/>
                </a:solidFill>
                <a:latin typeface="Arial" panose="020B0604020202020204" pitchFamily="34" charset="0"/>
                <a:ea typeface="微软雅黑" panose="020B0503020204020204" pitchFamily="34" charset="-122"/>
              </a:rPr>
              <a:t>的输入图像大小是</a:t>
            </a:r>
            <a:r>
              <a:rPr lang="en-US" altLang="zh-CN" sz="1600" dirty="0">
                <a:solidFill>
                  <a:srgbClr val="FF0000"/>
                </a:solidFill>
                <a:latin typeface="Arial" panose="020B0604020202020204" pitchFamily="34" charset="0"/>
                <a:ea typeface="微软雅黑" panose="020B0503020204020204" pitchFamily="34" charset="-122"/>
              </a:rPr>
              <a:t>227*227</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而我们通过</a:t>
            </a:r>
            <a:r>
              <a:rPr lang="en-US" altLang="zh-CN" sz="1600" dirty="0">
                <a:latin typeface="Arial" panose="020B0604020202020204" pitchFamily="34" charset="0"/>
                <a:ea typeface="微软雅黑" panose="020B0503020204020204" pitchFamily="34" charset="-122"/>
              </a:rPr>
              <a:t>Selective Search</a:t>
            </a:r>
            <a:r>
              <a:rPr lang="zh-CN" altLang="en-US" sz="1600" dirty="0">
                <a:latin typeface="Arial" panose="020B0604020202020204" pitchFamily="34" charset="0"/>
                <a:ea typeface="微软雅黑" panose="020B0503020204020204" pitchFamily="34" charset="-122"/>
              </a:rPr>
              <a:t>产生的候选区域大小不一，为了兼容，</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采取了非常暴力的手段，那就是</a:t>
            </a:r>
            <a:r>
              <a:rPr lang="zh-CN" altLang="en-US" sz="1600" dirty="0">
                <a:solidFill>
                  <a:srgbClr val="FF0000"/>
                </a:solidFill>
                <a:latin typeface="Arial" panose="020B0604020202020204" pitchFamily="34" charset="0"/>
                <a:ea typeface="微软雅黑" panose="020B0503020204020204" pitchFamily="34" charset="-122"/>
              </a:rPr>
              <a:t>无视候选区域的大小和形状，统一变换到相同的尺寸：</a:t>
            </a:r>
            <a:r>
              <a:rPr lang="en-US" altLang="zh-CN" sz="1600" dirty="0">
                <a:solidFill>
                  <a:srgbClr val="FF0000"/>
                </a:solidFill>
                <a:latin typeface="Arial" panose="020B0604020202020204" pitchFamily="34" charset="0"/>
                <a:ea typeface="微软雅黑" panose="020B0503020204020204" pitchFamily="34" charset="-122"/>
              </a:rPr>
              <a:t>227*227</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在对</a:t>
            </a:r>
            <a:r>
              <a:rPr lang="en-US" altLang="zh-CN" sz="1600" dirty="0">
                <a:latin typeface="Arial" panose="020B0604020202020204" pitchFamily="34" charset="0"/>
                <a:ea typeface="微软雅黑" panose="020B0503020204020204" pitchFamily="34" charset="-122"/>
              </a:rPr>
              <a:t>region</a:t>
            </a:r>
            <a:r>
              <a:rPr lang="zh-CN" altLang="en-US" sz="1600" dirty="0">
                <a:latin typeface="Arial" panose="020B0604020202020204" pitchFamily="34" charset="0"/>
                <a:ea typeface="微软雅黑" panose="020B0503020204020204" pitchFamily="34" charset="-122"/>
              </a:rPr>
              <a:t>进行变换的时候，首先对这些区域进行扩充处理，在其框周围添加了</a:t>
            </a:r>
            <a:r>
              <a:rPr lang="en-US" altLang="zh-CN" sz="1600" dirty="0">
                <a:latin typeface="Arial" panose="020B0604020202020204" pitchFamily="34" charset="0"/>
                <a:ea typeface="微软雅黑" panose="020B0503020204020204" pitchFamily="34" charset="-122"/>
              </a:rPr>
              <a:t>p</a:t>
            </a:r>
            <a:r>
              <a:rPr lang="zh-CN" altLang="en-US" sz="1600" dirty="0">
                <a:latin typeface="Arial" panose="020B0604020202020204" pitchFamily="34" charset="0"/>
                <a:ea typeface="微软雅黑" panose="020B0503020204020204" pitchFamily="34" charset="-122"/>
              </a:rPr>
              <a:t>个像素，也就是人为添加了边框，在这里</a:t>
            </a:r>
            <a:r>
              <a:rPr lang="en-US" altLang="zh-CN" sz="1600" dirty="0">
                <a:solidFill>
                  <a:srgbClr val="FF0000"/>
                </a:solidFill>
                <a:latin typeface="Arial" panose="020B0604020202020204" pitchFamily="34" charset="0"/>
                <a:ea typeface="微软雅黑" panose="020B0503020204020204" pitchFamily="34" charset="-122"/>
              </a:rPr>
              <a:t>p=16</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b="0" i="0" dirty="0">
                <a:solidFill>
                  <a:srgbClr val="121212"/>
                </a:solidFill>
                <a:effectLst/>
                <a:latin typeface="-apple-system"/>
              </a:rPr>
              <a:t>论文中，作者如此解释：</a:t>
            </a:r>
            <a:endParaRPr lang="en-US" altLang="zh-CN" sz="1600" b="0" i="0" dirty="0">
              <a:solidFill>
                <a:srgbClr val="121212"/>
              </a:solidFill>
              <a:effectLst/>
              <a:latin typeface="-apple-system"/>
            </a:endParaRPr>
          </a:p>
          <a:p>
            <a:pPr algn="just">
              <a:lnSpc>
                <a:spcPct val="200000"/>
              </a:lnSpc>
            </a:pPr>
            <a:r>
              <a:rPr lang="en-US" altLang="zh-CN" sz="1600" b="0" i="0" dirty="0">
                <a:solidFill>
                  <a:srgbClr val="646464"/>
                </a:solidFill>
                <a:effectLst/>
                <a:latin typeface="-apple-system"/>
              </a:rPr>
              <a:t>Of the many possible transformations of our arbitrary-shaped regions, we opt for the simplest. </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6853115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7A26EB01-8CB4-2150-AA85-D894307BA9B1}"/>
              </a:ext>
            </a:extLst>
          </p:cNvPr>
          <p:cNvSpPr txBox="1"/>
          <p:nvPr/>
        </p:nvSpPr>
        <p:spPr>
          <a:xfrm>
            <a:off x="501585" y="1147043"/>
            <a:ext cx="7883013" cy="2970557"/>
          </a:xfrm>
          <a:prstGeom prst="rect">
            <a:avLst/>
          </a:prstGeom>
          <a:noFill/>
        </p:spPr>
        <p:txBody>
          <a:bodyPr wrap="square" rtlCol="0">
            <a:spAutoFit/>
          </a:bodyPr>
          <a:lstStyle/>
          <a:p>
            <a:pPr algn="just">
              <a:lnSpc>
                <a:spcPct val="200000"/>
              </a:lnSpc>
            </a:pPr>
            <a:r>
              <a:rPr lang="zh-CN" altLang="en-US" sz="1600" b="1" dirty="0">
                <a:latin typeface="Arial" panose="020B0604020202020204" pitchFamily="34" charset="0"/>
                <a:ea typeface="微软雅黑" panose="020B0503020204020204" pitchFamily="34" charset="-122"/>
              </a:rPr>
              <a:t>测试阶段的目标检测：</a:t>
            </a:r>
            <a:endParaRPr lang="en-US" altLang="zh-CN" sz="1600" b="1" dirty="0">
              <a:latin typeface="Arial" panose="020B0604020202020204" pitchFamily="34" charset="0"/>
              <a:ea typeface="微软雅黑" panose="020B0503020204020204" pitchFamily="34" charset="-122"/>
            </a:endParaRPr>
          </a:p>
          <a:p>
            <a:pPr algn="just">
              <a:lnSpc>
                <a:spcPct val="200000"/>
              </a:lnSpc>
            </a:pPr>
            <a:r>
              <a:rPr lang="zh-CN" altLang="en-US" sz="1600" dirty="0">
                <a:solidFill>
                  <a:srgbClr val="FF0000"/>
                </a:solidFill>
                <a:latin typeface="Arial" panose="020B0604020202020204" pitchFamily="34" charset="0"/>
                <a:ea typeface="微软雅黑" panose="020B0503020204020204" pitchFamily="34" charset="-122"/>
              </a:rPr>
              <a:t>在测试阶段，</a:t>
            </a:r>
            <a:r>
              <a:rPr lang="en-US" altLang="zh-CN" sz="1600" dirty="0">
                <a:solidFill>
                  <a:srgbClr val="FF0000"/>
                </a:solidFill>
                <a:latin typeface="Arial" panose="020B0604020202020204" pitchFamily="34" charset="0"/>
                <a:ea typeface="微软雅黑" panose="020B0503020204020204" pitchFamily="34" charset="-122"/>
              </a:rPr>
              <a:t>R-CNN</a:t>
            </a:r>
            <a:r>
              <a:rPr lang="zh-CN" altLang="en-US" sz="1600" dirty="0">
                <a:solidFill>
                  <a:srgbClr val="FF0000"/>
                </a:solidFill>
                <a:latin typeface="Arial" panose="020B0604020202020204" pitchFamily="34" charset="0"/>
                <a:ea typeface="微软雅黑" panose="020B0503020204020204" pitchFamily="34" charset="-122"/>
              </a:rPr>
              <a:t>在每张图片上抽取近</a:t>
            </a:r>
            <a:r>
              <a:rPr lang="en-US" altLang="zh-CN" sz="1600" dirty="0">
                <a:solidFill>
                  <a:srgbClr val="FF0000"/>
                </a:solidFill>
                <a:latin typeface="Arial" panose="020B0604020202020204" pitchFamily="34" charset="0"/>
                <a:ea typeface="微软雅黑" panose="020B0503020204020204" pitchFamily="34" charset="-122"/>
              </a:rPr>
              <a:t>2000</a:t>
            </a:r>
            <a:r>
              <a:rPr lang="zh-CN" altLang="en-US" sz="1600" dirty="0">
                <a:solidFill>
                  <a:srgbClr val="FF0000"/>
                </a:solidFill>
                <a:latin typeface="Arial" panose="020B0604020202020204" pitchFamily="34" charset="0"/>
                <a:ea typeface="微软雅黑" panose="020B0503020204020204" pitchFamily="34" charset="-122"/>
              </a:rPr>
              <a:t>个候选区域</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然后讲每个候选区域进行尺寸的修改变换，送进神经网络以读取特征，然后用</a:t>
            </a:r>
            <a:r>
              <a:rPr lang="en-US" altLang="zh-CN" sz="1600" dirty="0">
                <a:latin typeface="Arial" panose="020B0604020202020204" pitchFamily="34" charset="0"/>
                <a:ea typeface="微软雅黑" panose="020B0503020204020204" pitchFamily="34" charset="-122"/>
              </a:rPr>
              <a:t>SVM</a:t>
            </a:r>
            <a:r>
              <a:rPr lang="zh-CN" altLang="en-US" sz="1600" dirty="0">
                <a:latin typeface="Arial" panose="020B0604020202020204" pitchFamily="34" charset="0"/>
                <a:ea typeface="微软雅黑" panose="020B0503020204020204" pitchFamily="34" charset="-122"/>
              </a:rPr>
              <a:t>进行类别的识别，并产生计数。</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候选区域有</a:t>
            </a:r>
            <a:r>
              <a:rPr lang="en-US" altLang="zh-CN" sz="1600" dirty="0">
                <a:latin typeface="Arial" panose="020B0604020202020204" pitchFamily="34" charset="0"/>
                <a:ea typeface="微软雅黑" panose="020B0503020204020204" pitchFamily="34" charset="-122"/>
              </a:rPr>
              <a:t>2000</a:t>
            </a:r>
            <a:r>
              <a:rPr lang="zh-CN" altLang="en-US" sz="1600" dirty="0">
                <a:latin typeface="Arial" panose="020B0604020202020204" pitchFamily="34" charset="0"/>
                <a:ea typeface="微软雅黑" panose="020B0503020204020204" pitchFamily="34" charset="-122"/>
              </a:rPr>
              <a:t>个，所以会有很多的重叠部分。针对每个类，通过计算</a:t>
            </a:r>
            <a:r>
              <a:rPr lang="en-US" altLang="zh-CN" sz="1600" dirty="0" err="1">
                <a:latin typeface="Arial" panose="020B0604020202020204" pitchFamily="34" charset="0"/>
                <a:ea typeface="微软雅黑" panose="020B0503020204020204" pitchFamily="34" charset="-122"/>
              </a:rPr>
              <a:t>IoU</a:t>
            </a:r>
            <a:r>
              <a:rPr lang="zh-CN" altLang="en-US" sz="1600" dirty="0">
                <a:latin typeface="Arial" panose="020B0604020202020204" pitchFamily="34" charset="0"/>
                <a:ea typeface="微软雅黑" panose="020B0503020204020204" pitchFamily="34" charset="-122"/>
              </a:rPr>
              <a:t>指标，采取非极大值抑制，以最高分的区域为基础，剔除掉那些重叠位置的区域。</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5603657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7A26EB01-8CB4-2150-AA85-D894307BA9B1}"/>
              </a:ext>
            </a:extLst>
          </p:cNvPr>
          <p:cNvSpPr txBox="1"/>
          <p:nvPr/>
        </p:nvSpPr>
        <p:spPr>
          <a:xfrm>
            <a:off x="501585" y="1147043"/>
            <a:ext cx="7883013" cy="2479846"/>
          </a:xfrm>
          <a:prstGeom prst="rect">
            <a:avLst/>
          </a:prstGeom>
          <a:noFill/>
        </p:spPr>
        <p:txBody>
          <a:bodyPr wrap="square" rtlCol="0">
            <a:spAutoFit/>
          </a:bodyPr>
          <a:lstStyle/>
          <a:p>
            <a:pPr algn="just">
              <a:lnSpc>
                <a:spcPct val="200000"/>
              </a:lnSpc>
            </a:pPr>
            <a:r>
              <a:rPr lang="zh-CN" altLang="en-US" sz="1600" b="1" dirty="0">
                <a:latin typeface="Arial" panose="020B0604020202020204" pitchFamily="34" charset="0"/>
                <a:ea typeface="微软雅黑" panose="020B0503020204020204" pitchFamily="34" charset="-122"/>
              </a:rPr>
              <a:t>目标检测运行时的分析：</a:t>
            </a:r>
            <a:endParaRPr lang="en-US" altLang="zh-CN" sz="1600" b="1"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作者提出，两个因素可以使得目标识别变得高效：</a:t>
            </a:r>
            <a:endParaRPr lang="en-US" altLang="zh-CN" sz="1600"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en-US" altLang="zh-CN" sz="1600" dirty="0">
                <a:latin typeface="Arial" panose="020B0604020202020204" pitchFamily="34" charset="0"/>
                <a:ea typeface="微软雅黑" panose="020B0503020204020204" pitchFamily="34" charset="-122"/>
              </a:rPr>
              <a:t>CNN</a:t>
            </a:r>
            <a:r>
              <a:rPr lang="zh-CN" altLang="en-US" sz="1600" dirty="0">
                <a:latin typeface="Arial" panose="020B0604020202020204" pitchFamily="34" charset="0"/>
                <a:ea typeface="微软雅黑" panose="020B0503020204020204" pitchFamily="34" charset="-122"/>
              </a:rPr>
              <a:t>的参数是所有类别共享的</a:t>
            </a:r>
            <a:endParaRPr lang="en-US" altLang="zh-CN" sz="1600"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生成的特征向量参数维度较少，论文拿应用在</a:t>
            </a:r>
            <a:r>
              <a:rPr lang="en-US" altLang="zh-CN" sz="1600" dirty="0">
                <a:latin typeface="Arial" panose="020B0604020202020204" pitchFamily="34" charset="0"/>
                <a:ea typeface="微软雅黑" panose="020B0503020204020204" pitchFamily="34" charset="-122"/>
              </a:rPr>
              <a:t>UVA</a:t>
            </a:r>
            <a:r>
              <a:rPr lang="zh-CN" altLang="en-US" sz="1600" dirty="0">
                <a:latin typeface="Arial" panose="020B0604020202020204" pitchFamily="34" charset="0"/>
                <a:ea typeface="微软雅黑" panose="020B0503020204020204" pitchFamily="34" charset="-122"/>
              </a:rPr>
              <a:t>采用的空间金字塔技术相比，它们生成的维度是</a:t>
            </a:r>
            <a:r>
              <a:rPr lang="en-US" altLang="zh-CN" sz="1600" dirty="0">
                <a:latin typeface="Arial" panose="020B0604020202020204" pitchFamily="34" charset="0"/>
                <a:ea typeface="微软雅黑" panose="020B0503020204020204" pitchFamily="34" charset="-122"/>
              </a:rPr>
              <a:t>360K</a:t>
            </a:r>
            <a:r>
              <a:rPr lang="zh-CN" altLang="en-US" sz="1600" dirty="0">
                <a:latin typeface="Arial" panose="020B0604020202020204" pitchFamily="34" charset="0"/>
                <a:ea typeface="微软雅黑" panose="020B0503020204020204" pitchFamily="34" charset="-122"/>
              </a:rPr>
              <a:t>，而</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是</a:t>
            </a:r>
            <a:r>
              <a:rPr lang="en-US" altLang="zh-CN" sz="1600" dirty="0">
                <a:latin typeface="Arial" panose="020B0604020202020204" pitchFamily="34" charset="0"/>
                <a:ea typeface="微软雅黑" panose="020B0503020204020204" pitchFamily="34" charset="-122"/>
              </a:rPr>
              <a:t>4K</a:t>
            </a:r>
            <a:r>
              <a:rPr lang="zh-CN" altLang="en-US" sz="1600" dirty="0">
                <a:latin typeface="Arial" panose="020B0604020202020204" pitchFamily="34" charset="0"/>
                <a:ea typeface="微软雅黑" panose="020B0503020204020204" pitchFamily="34" charset="-122"/>
              </a:rPr>
              <a:t>多。参数变少了，所以比传统的高效。</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36218296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3772508"/>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训练：</a:t>
            </a:r>
            <a:endParaRPr lang="en-US" altLang="zh-CN" sz="2000" b="1" dirty="0">
              <a:latin typeface="Arial" panose="020B0604020202020204" pitchFamily="34" charset="0"/>
              <a:ea typeface="微软雅黑" panose="020B0503020204020204" pitchFamily="34" charset="-122"/>
            </a:endParaRPr>
          </a:p>
          <a:p>
            <a:pPr algn="just">
              <a:lnSpc>
                <a:spcPct val="150000"/>
              </a:lnSpc>
            </a:pPr>
            <a:r>
              <a:rPr lang="zh-CN" altLang="en-US" sz="1600" dirty="0">
                <a:latin typeface="Arial" panose="020B0604020202020204" pitchFamily="34" charset="0"/>
                <a:ea typeface="微软雅黑" panose="020B0503020204020204" pitchFamily="34" charset="-122"/>
              </a:rPr>
              <a:t>前面的论文中已经提到使用</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采用迁移学习。</a:t>
            </a:r>
            <a:endParaRPr lang="en-US" altLang="zh-CN" sz="1600" dirty="0">
              <a:latin typeface="Arial" panose="020B0604020202020204" pitchFamily="34" charset="0"/>
              <a:ea typeface="微软雅黑" panose="020B0503020204020204" pitchFamily="34" charset="-122"/>
            </a:endParaRPr>
          </a:p>
          <a:p>
            <a:pPr algn="just">
              <a:lnSpc>
                <a:spcPct val="150000"/>
              </a:lnSpc>
            </a:pPr>
            <a:r>
              <a:rPr lang="zh-CN" altLang="en-US" sz="1600" dirty="0">
                <a:solidFill>
                  <a:srgbClr val="FF0000"/>
                </a:solidFill>
                <a:latin typeface="Arial" panose="020B0604020202020204" pitchFamily="34" charset="0"/>
                <a:ea typeface="微软雅黑" panose="020B0503020204020204" pitchFamily="34" charset="-122"/>
              </a:rPr>
              <a:t>提取在</a:t>
            </a:r>
            <a:r>
              <a:rPr lang="en-US" altLang="zh-CN" sz="1600" dirty="0">
                <a:solidFill>
                  <a:srgbClr val="FF0000"/>
                </a:solidFill>
                <a:latin typeface="Arial" panose="020B0604020202020204" pitchFamily="34" charset="0"/>
                <a:ea typeface="微软雅黑" panose="020B0503020204020204" pitchFamily="34" charset="-122"/>
              </a:rPr>
              <a:t>ILSVRC2012</a:t>
            </a:r>
            <a:r>
              <a:rPr lang="zh-CN" altLang="en-US" sz="1600" dirty="0">
                <a:solidFill>
                  <a:srgbClr val="FF0000"/>
                </a:solidFill>
                <a:latin typeface="Arial" panose="020B0604020202020204" pitchFamily="34" charset="0"/>
                <a:ea typeface="微软雅黑" panose="020B0503020204020204" pitchFamily="34" charset="-122"/>
              </a:rPr>
              <a:t>的模型和权重，然后在</a:t>
            </a:r>
            <a:r>
              <a:rPr lang="en-US" altLang="zh-CN" sz="1600" dirty="0">
                <a:solidFill>
                  <a:srgbClr val="FF0000"/>
                </a:solidFill>
                <a:latin typeface="Arial" panose="020B0604020202020204" pitchFamily="34" charset="0"/>
                <a:ea typeface="微软雅黑" panose="020B0503020204020204" pitchFamily="34" charset="-122"/>
              </a:rPr>
              <a:t>VOC</a:t>
            </a:r>
            <a:r>
              <a:rPr lang="zh-CN" altLang="en-US" sz="1600" dirty="0">
                <a:solidFill>
                  <a:srgbClr val="FF0000"/>
                </a:solidFill>
                <a:latin typeface="Arial" panose="020B0604020202020204" pitchFamily="34" charset="0"/>
                <a:ea typeface="微软雅黑" panose="020B0503020204020204" pitchFamily="34" charset="-122"/>
              </a:rPr>
              <a:t>上进行</a:t>
            </a:r>
            <a:r>
              <a:rPr lang="en-US" altLang="zh-CN" sz="1600" dirty="0">
                <a:solidFill>
                  <a:srgbClr val="FF0000"/>
                </a:solidFill>
                <a:latin typeface="Arial" panose="020B0604020202020204" pitchFamily="34" charset="0"/>
                <a:ea typeface="微软雅黑" panose="020B0503020204020204" pitchFamily="34" charset="-122"/>
              </a:rPr>
              <a:t>fine-tune</a:t>
            </a:r>
            <a:r>
              <a:rPr lang="zh-CN" altLang="en-US" sz="1600" dirty="0">
                <a:solidFill>
                  <a:srgbClr val="FF0000"/>
                </a:solidFill>
                <a:latin typeface="Arial" panose="020B0604020202020204" pitchFamily="34" charset="0"/>
                <a:ea typeface="微软雅黑" panose="020B0503020204020204" pitchFamily="34" charset="-122"/>
              </a:rPr>
              <a:t>。</a:t>
            </a:r>
            <a:endParaRPr lang="en-US" altLang="zh-CN" sz="1600" dirty="0">
              <a:solidFill>
                <a:srgbClr val="FF0000"/>
              </a:solidFill>
              <a:latin typeface="Arial" panose="020B0604020202020204" pitchFamily="34" charset="0"/>
              <a:ea typeface="微软雅黑" panose="020B0503020204020204" pitchFamily="34" charset="-122"/>
            </a:endParaRPr>
          </a:p>
          <a:p>
            <a:pPr algn="just">
              <a:lnSpc>
                <a:spcPct val="150000"/>
              </a:lnSpc>
            </a:pPr>
            <a:r>
              <a:rPr lang="zh-CN" altLang="en-US" sz="1600" dirty="0">
                <a:latin typeface="Arial" panose="020B0604020202020204" pitchFamily="34" charset="0"/>
                <a:ea typeface="微软雅黑" panose="020B0503020204020204" pitchFamily="34" charset="-122"/>
              </a:rPr>
              <a:t>需要注意的是，这里在</a:t>
            </a:r>
            <a:r>
              <a:rPr lang="en-US" altLang="zh-CN" sz="1600" dirty="0">
                <a:latin typeface="Arial" panose="020B0604020202020204" pitchFamily="34" charset="0"/>
                <a:ea typeface="微软雅黑" panose="020B0503020204020204" pitchFamily="34" charset="-122"/>
              </a:rPr>
              <a:t>ImageNet</a:t>
            </a:r>
            <a:r>
              <a:rPr lang="zh-CN" altLang="en-US" sz="1600" dirty="0">
                <a:latin typeface="Arial" panose="020B0604020202020204" pitchFamily="34" charset="0"/>
                <a:ea typeface="微软雅黑" panose="020B0503020204020204" pitchFamily="34" charset="-122"/>
              </a:rPr>
              <a:t>上训练的是模型识别物体类型的能力，而不是预测</a:t>
            </a:r>
            <a:r>
              <a:rPr lang="en-US" altLang="zh-CN" sz="1600" dirty="0" err="1">
                <a:latin typeface="Arial" panose="020B0604020202020204" pitchFamily="34" charset="0"/>
                <a:ea typeface="微软雅黑" panose="020B0503020204020204" pitchFamily="34" charset="-122"/>
              </a:rPr>
              <a:t>bbox</a:t>
            </a:r>
            <a:r>
              <a:rPr lang="zh-CN" altLang="en-US" sz="1600" dirty="0">
                <a:latin typeface="Arial" panose="020B0604020202020204" pitchFamily="34" charset="0"/>
                <a:ea typeface="微软雅黑" panose="020B0503020204020204" pitchFamily="34" charset="-122"/>
              </a:rPr>
              <a:t>位置的能力。</a:t>
            </a:r>
            <a:endParaRPr lang="en-US" altLang="zh-CN" sz="1600" dirty="0">
              <a:latin typeface="Arial" panose="020B0604020202020204" pitchFamily="34" charset="0"/>
              <a:ea typeface="微软雅黑" panose="020B0503020204020204" pitchFamily="34" charset="-122"/>
            </a:endParaRPr>
          </a:p>
          <a:p>
            <a:pPr algn="just">
              <a:lnSpc>
                <a:spcPct val="150000"/>
              </a:lnSpc>
            </a:pPr>
            <a:r>
              <a:rPr lang="en-US" altLang="zh-CN" sz="1600" dirty="0">
                <a:latin typeface="Arial" panose="020B0604020202020204" pitchFamily="34" charset="0"/>
                <a:ea typeface="微软雅黑" panose="020B0503020204020204" pitchFamily="34" charset="-122"/>
              </a:rPr>
              <a:t>ImageNet</a:t>
            </a:r>
            <a:r>
              <a:rPr lang="zh-CN" altLang="en-US" sz="1600" dirty="0">
                <a:latin typeface="Arial" panose="020B0604020202020204" pitchFamily="34" charset="0"/>
                <a:ea typeface="微软雅黑" panose="020B0503020204020204" pitchFamily="34" charset="-122"/>
              </a:rPr>
              <a:t>的训练中需要预测</a:t>
            </a:r>
            <a:r>
              <a:rPr lang="en-US" altLang="zh-CN" sz="1600" dirty="0">
                <a:latin typeface="Arial" panose="020B0604020202020204" pitchFamily="34" charset="0"/>
                <a:ea typeface="微软雅黑" panose="020B0503020204020204" pitchFamily="34" charset="-122"/>
              </a:rPr>
              <a:t>1000</a:t>
            </a:r>
            <a:r>
              <a:rPr lang="zh-CN" altLang="en-US" sz="1600" dirty="0">
                <a:latin typeface="Arial" panose="020B0604020202020204" pitchFamily="34" charset="0"/>
                <a:ea typeface="微软雅黑" panose="020B0503020204020204" pitchFamily="34" charset="-122"/>
              </a:rPr>
              <a:t>个类别，而</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在</a:t>
            </a:r>
            <a:r>
              <a:rPr lang="en-US" altLang="zh-CN" sz="1600" dirty="0">
                <a:latin typeface="Arial" panose="020B0604020202020204" pitchFamily="34" charset="0"/>
                <a:ea typeface="微软雅黑" panose="020B0503020204020204" pitchFamily="34" charset="-122"/>
              </a:rPr>
              <a:t>VOC</a:t>
            </a:r>
            <a:r>
              <a:rPr lang="zh-CN" altLang="en-US" sz="1600" dirty="0">
                <a:latin typeface="Arial" panose="020B0604020202020204" pitchFamily="34" charset="0"/>
                <a:ea typeface="微软雅黑" panose="020B0503020204020204" pitchFamily="34" charset="-122"/>
              </a:rPr>
              <a:t>上进行迁移学习的时候，神经网络只需要识别</a:t>
            </a:r>
            <a:r>
              <a:rPr lang="en-US" altLang="zh-CN" sz="1600" dirty="0">
                <a:latin typeface="Arial" panose="020B0604020202020204" pitchFamily="34" charset="0"/>
                <a:ea typeface="微软雅黑" panose="020B0503020204020204" pitchFamily="34" charset="-122"/>
              </a:rPr>
              <a:t>21</a:t>
            </a:r>
            <a:r>
              <a:rPr lang="zh-CN" altLang="en-US" sz="1600" dirty="0">
                <a:latin typeface="Arial" panose="020B0604020202020204" pitchFamily="34" charset="0"/>
                <a:ea typeface="微软雅黑" panose="020B0503020204020204" pitchFamily="34" charset="-122"/>
              </a:rPr>
              <a:t>个类别。（</a:t>
            </a:r>
            <a:r>
              <a:rPr lang="en-US" altLang="zh-CN" sz="1600" dirty="0">
                <a:latin typeface="Arial" panose="020B0604020202020204" pitchFamily="34" charset="0"/>
                <a:ea typeface="微软雅黑" panose="020B0503020204020204" pitchFamily="34" charset="-122"/>
              </a:rPr>
              <a:t>VOC</a:t>
            </a:r>
            <a:r>
              <a:rPr lang="zh-CN" altLang="en-US" sz="1600" dirty="0">
                <a:latin typeface="Arial" panose="020B0604020202020204" pitchFamily="34" charset="0"/>
                <a:ea typeface="微软雅黑" panose="020B0503020204020204" pitchFamily="34" charset="-122"/>
              </a:rPr>
              <a:t>规定的</a:t>
            </a:r>
            <a:r>
              <a:rPr lang="en-US" altLang="zh-CN" sz="1600" dirty="0">
                <a:latin typeface="Arial" panose="020B0604020202020204" pitchFamily="34" charset="0"/>
                <a:ea typeface="微软雅黑" panose="020B0503020204020204" pitchFamily="34" charset="-122"/>
              </a:rPr>
              <a:t>20</a:t>
            </a:r>
            <a:r>
              <a:rPr lang="zh-CN" altLang="en-US" sz="1600" dirty="0">
                <a:latin typeface="Arial" panose="020B0604020202020204" pitchFamily="34" charset="0"/>
                <a:ea typeface="微软雅黑" panose="020B0503020204020204" pitchFamily="34" charset="-122"/>
              </a:rPr>
              <a:t>个类别</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背景）</a:t>
            </a:r>
            <a:endParaRPr lang="en-US" altLang="zh-CN" sz="1600" dirty="0">
              <a:latin typeface="Arial" panose="020B0604020202020204" pitchFamily="34" charset="0"/>
              <a:ea typeface="微软雅黑" panose="020B0503020204020204" pitchFamily="34" charset="-122"/>
            </a:endParaRPr>
          </a:p>
          <a:p>
            <a:pPr algn="just">
              <a:lnSpc>
                <a:spcPct val="150000"/>
              </a:lnSpc>
            </a:pP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将候选框与</a:t>
            </a:r>
            <a:r>
              <a:rPr lang="en-US" altLang="zh-CN" sz="1600" dirty="0">
                <a:latin typeface="Arial" panose="020B0604020202020204" pitchFamily="34" charset="0"/>
                <a:ea typeface="微软雅黑" panose="020B0503020204020204" pitchFamily="34" charset="-122"/>
              </a:rPr>
              <a:t>Ground Truth</a:t>
            </a:r>
            <a:r>
              <a:rPr lang="zh-CN" altLang="en-US" sz="1600" dirty="0">
                <a:latin typeface="Arial" panose="020B0604020202020204" pitchFamily="34" charset="0"/>
                <a:ea typeface="微软雅黑" panose="020B0503020204020204" pitchFamily="34" charset="-122"/>
              </a:rPr>
              <a:t>中的</a:t>
            </a:r>
            <a:r>
              <a:rPr lang="en-US" altLang="zh-CN" sz="1600" dirty="0">
                <a:latin typeface="Arial" panose="020B0604020202020204" pitchFamily="34" charset="0"/>
                <a:ea typeface="微软雅黑" panose="020B0503020204020204" pitchFamily="34" charset="-122"/>
              </a:rPr>
              <a:t>box</a:t>
            </a:r>
            <a:r>
              <a:rPr lang="zh-CN" altLang="en-US" sz="1600" dirty="0">
                <a:latin typeface="Arial" panose="020B0604020202020204" pitchFamily="34" charset="0"/>
                <a:ea typeface="微软雅黑" panose="020B0503020204020204" pitchFamily="34" charset="-122"/>
              </a:rPr>
              <a:t>标签相比较，如果</a:t>
            </a:r>
            <a:r>
              <a:rPr lang="en-US" altLang="zh-CN" sz="1600" dirty="0" err="1">
                <a:latin typeface="Arial" panose="020B0604020202020204" pitchFamily="34" charset="0"/>
                <a:ea typeface="微软雅黑" panose="020B0503020204020204" pitchFamily="34" charset="-122"/>
              </a:rPr>
              <a:t>IoU</a:t>
            </a:r>
            <a:r>
              <a:rPr lang="en-US" altLang="zh-CN" sz="1600" dirty="0">
                <a:latin typeface="Arial" panose="020B0604020202020204" pitchFamily="34" charset="0"/>
                <a:ea typeface="微软雅黑" panose="020B0503020204020204" pitchFamily="34" charset="-122"/>
              </a:rPr>
              <a:t>&gt;0.5</a:t>
            </a:r>
            <a:r>
              <a:rPr lang="zh-CN" altLang="en-US" sz="1600" dirty="0">
                <a:latin typeface="Arial" panose="020B0604020202020204" pitchFamily="34" charset="0"/>
                <a:ea typeface="微软雅黑" panose="020B0503020204020204" pitchFamily="34" charset="-122"/>
              </a:rPr>
              <a:t>，说明两个对象重叠的位置比较多，于是就可以认为这个候选框是</a:t>
            </a:r>
            <a:r>
              <a:rPr lang="en-US" altLang="zh-CN" sz="1600" dirty="0">
                <a:latin typeface="Arial" panose="020B0604020202020204" pitchFamily="34" charset="0"/>
                <a:ea typeface="微软雅黑" panose="020B0503020204020204" pitchFamily="34" charset="-122"/>
              </a:rPr>
              <a:t>Positive</a:t>
            </a:r>
            <a:r>
              <a:rPr lang="zh-CN" altLang="en-US" sz="1600" dirty="0">
                <a:latin typeface="Arial" panose="020B0604020202020204" pitchFamily="34" charset="0"/>
                <a:ea typeface="微软雅黑" panose="020B0503020204020204" pitchFamily="34" charset="-122"/>
              </a:rPr>
              <a:t>，否则就是</a:t>
            </a:r>
            <a:r>
              <a:rPr lang="en-US" altLang="zh-CN" sz="1600" dirty="0" err="1">
                <a:latin typeface="Arial" panose="020B0604020202020204" pitchFamily="34" charset="0"/>
                <a:ea typeface="微软雅黑" panose="020B0503020204020204" pitchFamily="34" charset="-122"/>
              </a:rPr>
              <a:t>Negetive</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algn="just">
              <a:lnSpc>
                <a:spcPct val="150000"/>
              </a:lnSpc>
            </a:pPr>
            <a:r>
              <a:rPr lang="zh-CN" altLang="en-US" sz="1600" dirty="0">
                <a:latin typeface="Arial" panose="020B0604020202020204" pitchFamily="34" charset="0"/>
                <a:ea typeface="微软雅黑" panose="020B0503020204020204" pitchFamily="34" charset="-122"/>
              </a:rPr>
              <a:t>训练策略是：</a:t>
            </a:r>
            <a:r>
              <a:rPr lang="zh-CN" altLang="en-US" sz="1600" dirty="0">
                <a:solidFill>
                  <a:srgbClr val="FF0000"/>
                </a:solidFill>
                <a:latin typeface="Arial" panose="020B0604020202020204" pitchFamily="34" charset="0"/>
                <a:ea typeface="微软雅黑" panose="020B0503020204020204" pitchFamily="34" charset="-122"/>
              </a:rPr>
              <a:t>采用</a:t>
            </a:r>
            <a:r>
              <a:rPr lang="en-US" altLang="zh-CN" sz="1600" dirty="0">
                <a:solidFill>
                  <a:srgbClr val="FF0000"/>
                </a:solidFill>
                <a:latin typeface="Arial" panose="020B0604020202020204" pitchFamily="34" charset="0"/>
                <a:ea typeface="微软雅黑" panose="020B0503020204020204" pitchFamily="34" charset="-122"/>
              </a:rPr>
              <a:t>SGD</a:t>
            </a:r>
            <a:r>
              <a:rPr lang="zh-CN" altLang="en-US" sz="1600" dirty="0">
                <a:solidFill>
                  <a:srgbClr val="FF0000"/>
                </a:solidFill>
                <a:latin typeface="Arial" panose="020B0604020202020204" pitchFamily="34" charset="0"/>
                <a:ea typeface="微软雅黑" panose="020B0503020204020204" pitchFamily="34" charset="-122"/>
              </a:rPr>
              <a:t>训练，初始学习率为</a:t>
            </a:r>
            <a:r>
              <a:rPr lang="en-US" altLang="zh-CN" sz="1600" dirty="0">
                <a:solidFill>
                  <a:srgbClr val="FF0000"/>
                </a:solidFill>
                <a:latin typeface="Arial" panose="020B0604020202020204" pitchFamily="34" charset="0"/>
                <a:ea typeface="微软雅黑" panose="020B0503020204020204" pitchFamily="34" charset="-122"/>
              </a:rPr>
              <a:t>0.001</a:t>
            </a:r>
            <a:r>
              <a:rPr lang="zh-CN" altLang="en-US" sz="1600" dirty="0">
                <a:solidFill>
                  <a:srgbClr val="FF0000"/>
                </a:solidFill>
                <a:latin typeface="Arial" panose="020B0604020202020204" pitchFamily="34" charset="0"/>
                <a:ea typeface="微软雅黑" panose="020B0503020204020204" pitchFamily="34" charset="-122"/>
              </a:rPr>
              <a:t>，</a:t>
            </a:r>
            <a:r>
              <a:rPr lang="en-US" altLang="zh-CN" sz="1600" dirty="0">
                <a:solidFill>
                  <a:srgbClr val="FF0000"/>
                </a:solidFill>
                <a:latin typeface="Arial" panose="020B0604020202020204" pitchFamily="34" charset="0"/>
                <a:ea typeface="微软雅黑" panose="020B0503020204020204" pitchFamily="34" charset="-122"/>
              </a:rPr>
              <a:t>mini-batch</a:t>
            </a:r>
            <a:r>
              <a:rPr lang="zh-CN" altLang="en-US" sz="1600" dirty="0">
                <a:solidFill>
                  <a:srgbClr val="FF0000"/>
                </a:solidFill>
                <a:latin typeface="Arial" panose="020B0604020202020204" pitchFamily="34" charset="0"/>
                <a:ea typeface="微软雅黑" panose="020B0503020204020204" pitchFamily="34" charset="-122"/>
              </a:rPr>
              <a:t>大小为</a:t>
            </a:r>
            <a:r>
              <a:rPr lang="en-US" altLang="zh-CN" sz="1600" dirty="0">
                <a:solidFill>
                  <a:srgbClr val="FF0000"/>
                </a:solidFill>
                <a:latin typeface="Arial" panose="020B0604020202020204" pitchFamily="34" charset="0"/>
                <a:ea typeface="微软雅黑" panose="020B0503020204020204" pitchFamily="34" charset="-122"/>
              </a:rPr>
              <a:t>128</a:t>
            </a:r>
            <a:r>
              <a:rPr lang="zh-CN" altLang="en-US" sz="1600" dirty="0">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341739877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3864841"/>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训练中的识别相关介绍：</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对待一个二分类器，它的结果分为正和负。</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举个论文中的例子：有一个汽车分类器，一个方框中包含了汽车，就是正，否则负。</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这里有一个比较难确认的问题，如果一个方框，只有一部分与汽车重叠，那么该如何标记？</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solidFill>
                  <a:srgbClr val="FF0000"/>
                </a:solidFill>
                <a:latin typeface="Arial" panose="020B0604020202020204" pitchFamily="34" charset="0"/>
                <a:ea typeface="微软雅黑" panose="020B0503020204020204" pitchFamily="34" charset="-122"/>
              </a:rPr>
              <a:t>论文作者引用了</a:t>
            </a:r>
            <a:r>
              <a:rPr lang="en-US" altLang="zh-CN" sz="1600" dirty="0" err="1">
                <a:solidFill>
                  <a:srgbClr val="FF0000"/>
                </a:solidFill>
                <a:latin typeface="Arial" panose="020B0604020202020204" pitchFamily="34" charset="0"/>
                <a:ea typeface="微软雅黑" panose="020B0503020204020204" pitchFamily="34" charset="-122"/>
              </a:rPr>
              <a:t>IoU</a:t>
            </a:r>
            <a:r>
              <a:rPr lang="zh-CN" altLang="en-US" sz="1600" dirty="0">
                <a:solidFill>
                  <a:srgbClr val="FF0000"/>
                </a:solidFill>
                <a:latin typeface="Arial" panose="020B0604020202020204" pitchFamily="34" charset="0"/>
                <a:ea typeface="微软雅黑" panose="020B0503020204020204" pitchFamily="34" charset="-122"/>
              </a:rPr>
              <a:t>的阈值，文中取</a:t>
            </a:r>
            <a:r>
              <a:rPr lang="en-US" altLang="zh-CN" sz="1600" dirty="0">
                <a:solidFill>
                  <a:srgbClr val="FF0000"/>
                </a:solidFill>
                <a:latin typeface="Arial" panose="020B0604020202020204" pitchFamily="34" charset="0"/>
                <a:ea typeface="微软雅黑" panose="020B0503020204020204" pitchFamily="34" charset="-122"/>
              </a:rPr>
              <a:t>0.3</a:t>
            </a:r>
            <a:r>
              <a:rPr lang="zh-CN" altLang="en-US" sz="1600" dirty="0">
                <a:solidFill>
                  <a:srgbClr val="FF0000"/>
                </a:solidFill>
                <a:latin typeface="Arial" panose="020B0604020202020204" pitchFamily="34" charset="0"/>
                <a:ea typeface="微软雅黑" panose="020B0503020204020204" pitchFamily="34" charset="-122"/>
              </a:rPr>
              <a:t>，如果一个区域与</a:t>
            </a:r>
            <a:r>
              <a:rPr lang="en-US" altLang="zh-CN" sz="1600" dirty="0">
                <a:solidFill>
                  <a:srgbClr val="FF0000"/>
                </a:solidFill>
                <a:latin typeface="Arial" panose="020B0604020202020204" pitchFamily="34" charset="0"/>
                <a:ea typeface="微软雅黑" panose="020B0503020204020204" pitchFamily="34" charset="-122"/>
              </a:rPr>
              <a:t>Ground Truth</a:t>
            </a:r>
            <a:r>
              <a:rPr lang="zh-CN" altLang="en-US" sz="1600" dirty="0">
                <a:solidFill>
                  <a:srgbClr val="FF0000"/>
                </a:solidFill>
                <a:latin typeface="Arial" panose="020B0604020202020204" pitchFamily="34" charset="0"/>
                <a:ea typeface="微软雅黑" panose="020B0503020204020204" pitchFamily="34" charset="-122"/>
              </a:rPr>
              <a:t>的</a:t>
            </a:r>
            <a:r>
              <a:rPr lang="en-US" altLang="zh-CN" sz="1600" dirty="0" err="1">
                <a:solidFill>
                  <a:srgbClr val="FF0000"/>
                </a:solidFill>
                <a:latin typeface="Arial" panose="020B0604020202020204" pitchFamily="34" charset="0"/>
                <a:ea typeface="微软雅黑" panose="020B0503020204020204" pitchFamily="34" charset="-122"/>
              </a:rPr>
              <a:t>IoU</a:t>
            </a:r>
            <a:r>
              <a:rPr lang="zh-CN" altLang="en-US" sz="1600" dirty="0">
                <a:solidFill>
                  <a:srgbClr val="FF0000"/>
                </a:solidFill>
                <a:latin typeface="Arial" panose="020B0604020202020204" pitchFamily="34" charset="0"/>
                <a:ea typeface="微软雅黑" panose="020B0503020204020204" pitchFamily="34" charset="-122"/>
              </a:rPr>
              <a:t>值低于设定的阈值，则标记为负。</a:t>
            </a:r>
            <a:endParaRPr lang="en-US" altLang="zh-CN" sz="1600" dirty="0">
              <a:solidFill>
                <a:srgbClr val="FF0000"/>
              </a:solidFill>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注意的是，阈值不是胡乱取的，来自</a:t>
            </a:r>
            <a:r>
              <a:rPr lang="en-US" altLang="zh-CN" sz="1600" dirty="0">
                <a:latin typeface="Arial" panose="020B0604020202020204" pitchFamily="34" charset="0"/>
                <a:ea typeface="微软雅黑" panose="020B0503020204020204" pitchFamily="34" charset="-122"/>
              </a:rPr>
              <a:t>{0</a:t>
            </a:r>
            <a:r>
              <a:rPr lang="zh-CN" altLang="en-US" sz="1600" dirty="0">
                <a:latin typeface="Arial" panose="020B0604020202020204" pitchFamily="34" charset="0"/>
                <a:ea typeface="微软雅黑" panose="020B0503020204020204" pitchFamily="34" charset="-122"/>
              </a:rPr>
              <a:t>，</a:t>
            </a:r>
            <a:r>
              <a:rPr lang="en-US" altLang="zh-CN" sz="1600" dirty="0">
                <a:latin typeface="Arial" panose="020B0604020202020204" pitchFamily="34" charset="0"/>
                <a:ea typeface="微软雅黑" panose="020B0503020204020204" pitchFamily="34" charset="-122"/>
              </a:rPr>
              <a:t>0.1</a:t>
            </a:r>
            <a:r>
              <a:rPr lang="zh-CN" altLang="en-US" sz="1600" dirty="0">
                <a:latin typeface="Arial" panose="020B0604020202020204" pitchFamily="34" charset="0"/>
                <a:ea typeface="微软雅黑" panose="020B0503020204020204" pitchFamily="34" charset="-122"/>
              </a:rPr>
              <a:t>，</a:t>
            </a:r>
            <a:r>
              <a:rPr lang="en-US" altLang="zh-CN" sz="1600" dirty="0">
                <a:latin typeface="Arial" panose="020B0604020202020204" pitchFamily="34" charset="0"/>
                <a:ea typeface="微软雅黑" panose="020B0503020204020204" pitchFamily="34" charset="-122"/>
              </a:rPr>
              <a:t>0.2</a:t>
            </a:r>
            <a:r>
              <a:rPr lang="zh-CN" altLang="en-US" sz="1600" dirty="0">
                <a:latin typeface="Arial" panose="020B0604020202020204" pitchFamily="34" charset="0"/>
                <a:ea typeface="微软雅黑" panose="020B0503020204020204" pitchFamily="34" charset="-122"/>
              </a:rPr>
              <a:t>，</a:t>
            </a:r>
            <a:r>
              <a:rPr lang="en-US" altLang="zh-CN" sz="1600" dirty="0">
                <a:latin typeface="Arial" panose="020B0604020202020204" pitchFamily="34" charset="0"/>
                <a:ea typeface="微软雅黑" panose="020B0503020204020204" pitchFamily="34" charset="-122"/>
              </a:rPr>
              <a:t>0.3</a:t>
            </a:r>
            <a:r>
              <a:rPr lang="zh-CN" altLang="en-US" sz="1600" dirty="0">
                <a:latin typeface="Arial" panose="020B0604020202020204" pitchFamily="34" charset="0"/>
                <a:ea typeface="微软雅黑" panose="020B0503020204020204" pitchFamily="34" charset="-122"/>
              </a:rPr>
              <a:t>，</a:t>
            </a:r>
            <a:r>
              <a:rPr lang="en-US" altLang="zh-CN" sz="1600" dirty="0">
                <a:latin typeface="Arial" panose="020B0604020202020204" pitchFamily="34" charset="0"/>
                <a:ea typeface="微软雅黑" panose="020B0503020204020204" pitchFamily="34" charset="-122"/>
              </a:rPr>
              <a:t>0.4</a:t>
            </a:r>
            <a:r>
              <a:rPr lang="zh-CN" altLang="en-US" sz="1600" dirty="0">
                <a:latin typeface="Arial" panose="020B0604020202020204" pitchFamily="34" charset="0"/>
                <a:ea typeface="微软雅黑" panose="020B0503020204020204" pitchFamily="34" charset="-122"/>
              </a:rPr>
              <a:t>，</a:t>
            </a:r>
            <a:r>
              <a:rPr lang="en-US" altLang="zh-CN" sz="1600" dirty="0">
                <a:latin typeface="Arial" panose="020B0604020202020204" pitchFamily="34" charset="0"/>
                <a:ea typeface="微软雅黑" panose="020B0503020204020204" pitchFamily="34" charset="-122"/>
              </a:rPr>
              <a:t>0.5}</a:t>
            </a:r>
            <a:r>
              <a:rPr lang="zh-CN" altLang="en-US" sz="1600" dirty="0">
                <a:latin typeface="Arial" panose="020B0604020202020204" pitchFamily="34" charset="0"/>
                <a:ea typeface="微软雅黑" panose="020B0503020204020204" pitchFamily="34" charset="-122"/>
              </a:rPr>
              <a:t>的数值组合的。</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0103309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3372398"/>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训练中的识别相关介绍：</a:t>
            </a:r>
            <a:endParaRPr lang="en-US" altLang="zh-CN" sz="2000" b="1" dirty="0">
              <a:latin typeface="Arial" panose="020B0604020202020204" pitchFamily="34" charset="0"/>
              <a:ea typeface="微软雅黑" panose="020B0503020204020204" pitchFamily="34" charset="-122"/>
            </a:endParaRPr>
          </a:p>
          <a:p>
            <a:pPr>
              <a:lnSpc>
                <a:spcPct val="200000"/>
              </a:lnSpc>
            </a:pPr>
            <a:r>
              <a:rPr lang="zh-CN" altLang="en-US" sz="1600" dirty="0">
                <a:solidFill>
                  <a:srgbClr val="FF0000"/>
                </a:solidFill>
                <a:latin typeface="Arial" panose="020B0604020202020204" pitchFamily="34" charset="0"/>
                <a:ea typeface="微软雅黑" panose="020B0503020204020204" pitchFamily="34" charset="-122"/>
              </a:rPr>
              <a:t>阈值的选取非常重要。</a:t>
            </a:r>
            <a:endParaRPr lang="en-US" altLang="zh-CN" sz="1600" dirty="0">
              <a:solidFill>
                <a:srgbClr val="FF0000"/>
              </a:solidFill>
              <a:latin typeface="Arial" panose="020B0604020202020204" pitchFamily="34" charset="0"/>
              <a:ea typeface="微软雅黑" panose="020B0503020204020204" pitchFamily="34" charset="-122"/>
            </a:endParaRPr>
          </a:p>
          <a:p>
            <a:pPr>
              <a:lnSpc>
                <a:spcPct val="200000"/>
              </a:lnSpc>
            </a:pPr>
            <a:r>
              <a:rPr lang="zh-CN" altLang="en-US" sz="1600" dirty="0">
                <a:latin typeface="Arial" panose="020B0604020202020204" pitchFamily="34" charset="0"/>
                <a:ea typeface="微软雅黑" panose="020B0503020204020204" pitchFamily="34" charset="-122"/>
              </a:rPr>
              <a:t>引用论文中的实验：如果阈值选取为</a:t>
            </a:r>
            <a:r>
              <a:rPr lang="en-US" altLang="zh-CN" sz="1600" dirty="0">
                <a:latin typeface="Arial" panose="020B0604020202020204" pitchFamily="34" charset="0"/>
                <a:ea typeface="微软雅黑" panose="020B0503020204020204" pitchFamily="34" charset="-122"/>
              </a:rPr>
              <a:t>0.5</a:t>
            </a:r>
            <a:r>
              <a:rPr lang="zh-CN" altLang="en-US" sz="1600" dirty="0">
                <a:latin typeface="Arial" panose="020B0604020202020204" pitchFamily="34" charset="0"/>
                <a:ea typeface="微软雅黑" panose="020B0503020204020204" pitchFamily="34" charset="-122"/>
              </a:rPr>
              <a:t>，</a:t>
            </a:r>
            <a:r>
              <a:rPr lang="en-US" altLang="zh-CN" sz="1600" dirty="0" err="1">
                <a:latin typeface="Arial" panose="020B0604020202020204" pitchFamily="34" charset="0"/>
                <a:ea typeface="微软雅黑" panose="020B0503020204020204" pitchFamily="34" charset="-122"/>
              </a:rPr>
              <a:t>mAP</a:t>
            </a:r>
            <a:r>
              <a:rPr lang="zh-CN" altLang="en-US" sz="1600" dirty="0">
                <a:latin typeface="Arial" panose="020B0604020202020204" pitchFamily="34" charset="0"/>
                <a:ea typeface="微软雅黑" panose="020B0503020204020204" pitchFamily="34" charset="-122"/>
              </a:rPr>
              <a:t>指标直接下降</a:t>
            </a:r>
            <a:r>
              <a:rPr lang="en-US" altLang="zh-CN" sz="1600" dirty="0">
                <a:latin typeface="Arial" panose="020B0604020202020204" pitchFamily="34" charset="0"/>
                <a:ea typeface="微软雅黑" panose="020B0503020204020204" pitchFamily="34" charset="-122"/>
              </a:rPr>
              <a:t>5</a:t>
            </a:r>
            <a:r>
              <a:rPr lang="zh-CN" altLang="en-US" sz="1600" dirty="0">
                <a:latin typeface="Arial" panose="020B0604020202020204" pitchFamily="34" charset="0"/>
                <a:ea typeface="微软雅黑" panose="020B0503020204020204" pitchFamily="34" charset="-122"/>
              </a:rPr>
              <a:t>个点。如果取值为</a:t>
            </a:r>
            <a:r>
              <a:rPr lang="en-US" altLang="zh-CN" sz="1600" dirty="0">
                <a:latin typeface="Arial" panose="020B0604020202020204" pitchFamily="34" charset="0"/>
                <a:ea typeface="微软雅黑" panose="020B0503020204020204" pitchFamily="34" charset="-122"/>
              </a:rPr>
              <a:t>0</a:t>
            </a:r>
            <a:r>
              <a:rPr lang="zh-CN" altLang="en-US" sz="1600" dirty="0">
                <a:latin typeface="Arial" panose="020B0604020202020204" pitchFamily="34" charset="0"/>
                <a:ea typeface="微软雅黑" panose="020B0503020204020204" pitchFamily="34" charset="-122"/>
              </a:rPr>
              <a:t>，则下降</a:t>
            </a:r>
            <a:r>
              <a:rPr lang="en-US" altLang="zh-CN" sz="1600" dirty="0">
                <a:latin typeface="Arial" panose="020B0604020202020204" pitchFamily="34" charset="0"/>
                <a:ea typeface="微软雅黑" panose="020B0503020204020204" pitchFamily="34" charset="-122"/>
              </a:rPr>
              <a:t>4</a:t>
            </a:r>
            <a:r>
              <a:rPr lang="zh-CN" altLang="en-US" sz="1600" dirty="0">
                <a:latin typeface="Arial" panose="020B0604020202020204" pitchFamily="34" charset="0"/>
                <a:ea typeface="微软雅黑" panose="020B0503020204020204" pitchFamily="34" charset="-122"/>
              </a:rPr>
              <a:t>个点。</a:t>
            </a:r>
            <a:endParaRPr lang="en-US" altLang="zh-CN" sz="1600" dirty="0">
              <a:latin typeface="Arial" panose="020B0604020202020204" pitchFamily="34" charset="0"/>
              <a:ea typeface="微软雅黑" panose="020B0503020204020204" pitchFamily="34" charset="-122"/>
            </a:endParaRPr>
          </a:p>
          <a:p>
            <a:pPr>
              <a:lnSpc>
                <a:spcPct val="200000"/>
              </a:lnSpc>
            </a:pPr>
            <a:r>
              <a:rPr lang="zh-CN" altLang="en-US" sz="1600" dirty="0">
                <a:latin typeface="Arial" panose="020B0604020202020204" pitchFamily="34" charset="0"/>
                <a:ea typeface="微软雅黑" panose="020B0503020204020204" pitchFamily="34" charset="-122"/>
              </a:rPr>
              <a:t>特征抽取成功后，</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会用</a:t>
            </a:r>
            <a:r>
              <a:rPr lang="en-US" altLang="zh-CN" sz="1600" dirty="0">
                <a:latin typeface="Arial" panose="020B0604020202020204" pitchFamily="34" charset="0"/>
                <a:ea typeface="微软雅黑" panose="020B0503020204020204" pitchFamily="34" charset="-122"/>
              </a:rPr>
              <a:t>SVM</a:t>
            </a:r>
            <a:r>
              <a:rPr lang="zh-CN" altLang="en-US" sz="1600" dirty="0">
                <a:latin typeface="Arial" panose="020B0604020202020204" pitchFamily="34" charset="0"/>
                <a:ea typeface="微软雅黑" panose="020B0503020204020204" pitchFamily="34" charset="-122"/>
              </a:rPr>
              <a:t>去识别每个区域的类别，但这里需要优化。</a:t>
            </a:r>
            <a:endParaRPr lang="en-US" altLang="zh-CN" sz="1600" dirty="0">
              <a:latin typeface="Arial" panose="020B0604020202020204" pitchFamily="34" charset="0"/>
              <a:ea typeface="微软雅黑" panose="020B0503020204020204" pitchFamily="34" charset="-122"/>
            </a:endParaRPr>
          </a:p>
          <a:p>
            <a:pPr>
              <a:lnSpc>
                <a:spcPct val="200000"/>
              </a:lnSpc>
            </a:pPr>
            <a:r>
              <a:rPr lang="zh-CN" altLang="en-US" sz="1600" dirty="0">
                <a:latin typeface="Arial" panose="020B0604020202020204" pitchFamily="34" charset="0"/>
                <a:ea typeface="微软雅黑" panose="020B0503020204020204" pitchFamily="34" charset="-122"/>
              </a:rPr>
              <a:t>因为训练的数据量实在太大，不可能一次性填充到电脑内存中。</a:t>
            </a:r>
            <a:endParaRPr lang="en-US" altLang="zh-CN" sz="1600" dirty="0">
              <a:latin typeface="Arial" panose="020B0604020202020204" pitchFamily="34" charset="0"/>
              <a:ea typeface="微软雅黑" panose="020B0503020204020204" pitchFamily="34" charset="-122"/>
            </a:endParaRPr>
          </a:p>
          <a:p>
            <a:pPr>
              <a:lnSpc>
                <a:spcPct val="200000"/>
              </a:lnSpc>
            </a:pPr>
            <a:r>
              <a:rPr lang="zh-CN" altLang="en-US" sz="1600" dirty="0">
                <a:latin typeface="Arial" panose="020B0604020202020204" pitchFamily="34" charset="0"/>
                <a:ea typeface="微软雅黑" panose="020B0503020204020204" pitchFamily="34" charset="-122"/>
              </a:rPr>
              <a:t>解决办法就是</a:t>
            </a:r>
            <a:r>
              <a:rPr lang="en-US" altLang="zh-CN" sz="1600" dirty="0">
                <a:latin typeface="Arial" panose="020B0604020202020204" pitchFamily="34" charset="0"/>
                <a:ea typeface="微软雅黑" panose="020B0503020204020204" pitchFamily="34" charset="-122"/>
              </a:rPr>
              <a:t>Hard negative mining</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8954165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1419363"/>
          </a:xfrm>
          <a:prstGeom prst="rect">
            <a:avLst/>
          </a:prstGeom>
          <a:noFill/>
        </p:spPr>
        <p:txBody>
          <a:bodyPr wrap="square" rtlCol="0">
            <a:spAutoFit/>
          </a:bodyPr>
          <a:lstStyle/>
          <a:p>
            <a:pPr>
              <a:lnSpc>
                <a:spcPct val="130000"/>
              </a:lnSpc>
            </a:pPr>
            <a:r>
              <a:rPr lang="en-US" altLang="zh-CN" sz="2000" b="1" dirty="0">
                <a:latin typeface="Arial" panose="020B0604020202020204" pitchFamily="34" charset="0"/>
                <a:ea typeface="微软雅黑" panose="020B0503020204020204" pitchFamily="34" charset="-122"/>
              </a:rPr>
              <a:t>R-CNN</a:t>
            </a:r>
            <a:r>
              <a:rPr lang="zh-CN" altLang="en-US" sz="2000" b="1" dirty="0">
                <a:latin typeface="Arial" panose="020B0604020202020204" pitchFamily="34" charset="0"/>
                <a:ea typeface="微软雅黑" panose="020B0503020204020204" pitchFamily="34" charset="-122"/>
              </a:rPr>
              <a:t>在</a:t>
            </a:r>
            <a:r>
              <a:rPr lang="en-US" altLang="zh-CN" sz="2000" b="1" dirty="0">
                <a:latin typeface="Arial" panose="020B0604020202020204" pitchFamily="34" charset="0"/>
                <a:ea typeface="微软雅黑" panose="020B0503020204020204" pitchFamily="34" charset="-122"/>
              </a:rPr>
              <a:t>PASCAL VOC2010-2012</a:t>
            </a:r>
            <a:r>
              <a:rPr lang="zh-CN" altLang="en-US" sz="2000" b="1" dirty="0">
                <a:latin typeface="Arial" panose="020B0604020202020204" pitchFamily="34" charset="0"/>
                <a:ea typeface="微软雅黑" panose="020B0503020204020204" pitchFamily="34" charset="-122"/>
              </a:rPr>
              <a:t>上的表现：</a:t>
            </a:r>
            <a:endParaRPr lang="en-US" altLang="zh-CN" sz="2000" b="1" dirty="0">
              <a:latin typeface="Arial" panose="020B0604020202020204" pitchFamily="34" charset="0"/>
              <a:ea typeface="微软雅黑" panose="020B0503020204020204" pitchFamily="34" charset="-122"/>
            </a:endParaRPr>
          </a:p>
          <a:p>
            <a:pPr>
              <a:lnSpc>
                <a:spcPct val="130000"/>
              </a:lnSpc>
            </a:pP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是在</a:t>
            </a:r>
            <a:r>
              <a:rPr lang="en-US" altLang="zh-CN" sz="1600" dirty="0">
                <a:latin typeface="Arial" panose="020B0604020202020204" pitchFamily="34" charset="0"/>
                <a:ea typeface="微软雅黑" panose="020B0503020204020204" pitchFamily="34" charset="-122"/>
              </a:rPr>
              <a:t>PASCAL VOC2012</a:t>
            </a:r>
            <a:r>
              <a:rPr lang="zh-CN" altLang="en-US" sz="1600" dirty="0">
                <a:latin typeface="Arial" panose="020B0604020202020204" pitchFamily="34" charset="0"/>
                <a:ea typeface="微软雅黑" panose="020B0503020204020204" pitchFamily="34" charset="-122"/>
              </a:rPr>
              <a:t>上进行最终的微调，也就是在</a:t>
            </a:r>
            <a:r>
              <a:rPr lang="en-US" altLang="zh-CN" sz="1600" dirty="0">
                <a:latin typeface="Arial" panose="020B0604020202020204" pitchFamily="34" charset="0"/>
                <a:ea typeface="微软雅黑" panose="020B0503020204020204" pitchFamily="34" charset="-122"/>
              </a:rPr>
              <a:t>VOC2012</a:t>
            </a:r>
            <a:r>
              <a:rPr lang="zh-CN" altLang="en-US" sz="1600" dirty="0">
                <a:latin typeface="Arial" panose="020B0604020202020204" pitchFamily="34" charset="0"/>
                <a:ea typeface="微软雅黑" panose="020B0503020204020204" pitchFamily="34" charset="-122"/>
              </a:rPr>
              <a:t>的训练集上优化</a:t>
            </a:r>
            <a:r>
              <a:rPr lang="en-US" altLang="zh-CN" sz="1600" dirty="0">
                <a:latin typeface="Arial" panose="020B0604020202020204" pitchFamily="34" charset="0"/>
                <a:ea typeface="微软雅黑" panose="020B0503020204020204" pitchFamily="34" charset="-122"/>
              </a:rPr>
              <a:t>SVM</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a:lnSpc>
                <a:spcPct val="130000"/>
              </a:lnSpc>
            </a:pPr>
            <a:r>
              <a:rPr lang="zh-CN" altLang="en-US" sz="1600" dirty="0">
                <a:latin typeface="Arial" panose="020B0604020202020204" pitchFamily="34" charset="0"/>
                <a:ea typeface="微软雅黑" panose="020B0503020204020204" pitchFamily="34" charset="-122"/>
              </a:rPr>
              <a:t>然后，还与当时</a:t>
            </a:r>
            <a:r>
              <a:rPr lang="en-US" altLang="zh-CN" sz="1600" dirty="0">
                <a:latin typeface="Arial" panose="020B0604020202020204" pitchFamily="34" charset="0"/>
                <a:ea typeface="微软雅黑" panose="020B0503020204020204" pitchFamily="34" charset="-122"/>
              </a:rPr>
              <a:t>4</a:t>
            </a:r>
            <a:r>
              <a:rPr lang="zh-CN" altLang="en-US" sz="1600" dirty="0">
                <a:latin typeface="Arial" panose="020B0604020202020204" pitchFamily="34" charset="0"/>
                <a:ea typeface="微软雅黑" panose="020B0503020204020204" pitchFamily="34" charset="-122"/>
              </a:rPr>
              <a:t>个强劲的目标检测算法进行了比较。</a:t>
            </a:r>
            <a:endParaRPr lang="en-US" altLang="zh-CN" sz="1600" dirty="0">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5BE2DCEE-3D4E-7CDE-9573-CFC5565D8D9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309" y="2284136"/>
            <a:ext cx="8192651" cy="1419362"/>
          </a:xfrm>
          <a:prstGeom prst="rect">
            <a:avLst/>
          </a:prstGeom>
          <a:noFill/>
          <a:ln>
            <a:noFill/>
          </a:ln>
        </p:spPr>
      </p:pic>
      <p:sp>
        <p:nvSpPr>
          <p:cNvPr id="5" name="文本框 4">
            <a:extLst>
              <a:ext uri="{FF2B5EF4-FFF2-40B4-BE49-F238E27FC236}">
                <a16:creationId xmlns:a16="http://schemas.microsoft.com/office/drawing/2014/main" id="{0A2B0382-EDEF-E30C-3DD8-46DBEEAD6E1E}"/>
              </a:ext>
            </a:extLst>
          </p:cNvPr>
          <p:cNvSpPr txBox="1"/>
          <p:nvPr/>
        </p:nvSpPr>
        <p:spPr>
          <a:xfrm>
            <a:off x="597310" y="3819832"/>
            <a:ext cx="8096864" cy="380810"/>
          </a:xfrm>
          <a:prstGeom prst="rect">
            <a:avLst/>
          </a:prstGeom>
          <a:noFill/>
        </p:spPr>
        <p:txBody>
          <a:bodyPr wrap="square" rtlCol="0">
            <a:spAutoFit/>
          </a:bodyPr>
          <a:lstStyle/>
          <a:p>
            <a:pPr>
              <a:lnSpc>
                <a:spcPct val="130000"/>
              </a:lnSpc>
            </a:pPr>
            <a:r>
              <a:rPr lang="zh-CN" altLang="en-US" sz="1600" dirty="0">
                <a:latin typeface="Arial" panose="020B0604020202020204" pitchFamily="34" charset="0"/>
                <a:ea typeface="微软雅黑" panose="020B0503020204020204" pitchFamily="34" charset="-122"/>
              </a:rPr>
              <a:t>值得注意的是，</a:t>
            </a:r>
            <a:r>
              <a:rPr lang="en-US" altLang="zh-CN" sz="1600" dirty="0">
                <a:latin typeface="Arial" panose="020B0604020202020204" pitchFamily="34" charset="0"/>
                <a:ea typeface="微软雅黑" panose="020B0503020204020204" pitchFamily="34" charset="-122"/>
              </a:rPr>
              <a:t>UVA</a:t>
            </a:r>
            <a:r>
              <a:rPr lang="zh-CN" altLang="en-US" sz="1600" dirty="0">
                <a:latin typeface="Arial" panose="020B0604020202020204" pitchFamily="34" charset="0"/>
                <a:ea typeface="微软雅黑" panose="020B0503020204020204" pitchFamily="34" charset="-122"/>
              </a:rPr>
              <a:t>也采用了相同的候选框选取算法，但是很明显</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的表现更显著。</a:t>
            </a:r>
          </a:p>
        </p:txBody>
      </p:sp>
    </p:spTree>
    <p:extLst>
      <p:ext uri="{BB962C8B-B14F-4D97-AF65-F5344CB8AC3E}">
        <p14:creationId xmlns:p14="http://schemas.microsoft.com/office/powerpoint/2010/main" val="267237836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3788794"/>
          </a:xfrm>
          <a:prstGeom prst="rect">
            <a:avLst/>
          </a:prstGeom>
          <a:noFill/>
        </p:spPr>
        <p:txBody>
          <a:bodyPr wrap="square" rtlCol="0">
            <a:spAutoFit/>
          </a:bodyPr>
          <a:lstStyle/>
          <a:p>
            <a:pPr algn="l">
              <a:buFont typeface="+mj-lt"/>
              <a:buAutoNum type="arabicPeriod"/>
            </a:pPr>
            <a:r>
              <a:rPr lang="en-US" altLang="zh-CN" sz="900" b="1" i="0" dirty="0">
                <a:solidFill>
                  <a:srgbClr val="000000"/>
                </a:solidFill>
                <a:effectLst/>
                <a:latin typeface="Consolas" panose="020B0609020204030204" pitchFamily="49" charset="0"/>
              </a:rPr>
              <a:t>&lt;annotation&gt;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&lt;folder&gt;</a:t>
            </a:r>
            <a:r>
              <a:rPr lang="en-US" altLang="zh-CN" sz="900" b="0" i="0" dirty="0">
                <a:solidFill>
                  <a:srgbClr val="000000"/>
                </a:solidFill>
                <a:effectLst/>
                <a:latin typeface="Consolas" panose="020B0609020204030204" pitchFamily="49" charset="0"/>
              </a:rPr>
              <a:t>VOC2012</a:t>
            </a:r>
            <a:r>
              <a:rPr lang="en-US" altLang="zh-CN" sz="900" b="1" i="0" dirty="0">
                <a:solidFill>
                  <a:srgbClr val="000000"/>
                </a:solidFill>
                <a:effectLst/>
                <a:latin typeface="Consolas" panose="020B0609020204030204" pitchFamily="49" charset="0"/>
              </a:rPr>
              <a:t>&lt;/folder&gt;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&lt;filename&gt;</a:t>
            </a:r>
            <a:r>
              <a:rPr lang="en-US" altLang="zh-CN" sz="900" b="0" i="0" dirty="0">
                <a:solidFill>
                  <a:srgbClr val="000000"/>
                </a:solidFill>
                <a:effectLst/>
                <a:latin typeface="Consolas" panose="020B0609020204030204" pitchFamily="49" charset="0"/>
              </a:rPr>
              <a:t>2007_000392.jpg</a:t>
            </a:r>
            <a:r>
              <a:rPr lang="en-US" altLang="zh-CN" sz="900" b="1" i="0" dirty="0">
                <a:solidFill>
                  <a:srgbClr val="000000"/>
                </a:solidFill>
                <a:effectLst/>
                <a:latin typeface="Consolas" panose="020B0609020204030204" pitchFamily="49" charset="0"/>
              </a:rPr>
              <a:t>&lt;/filename&gt;</a:t>
            </a:r>
            <a:r>
              <a:rPr lang="en-US" altLang="zh-CN" sz="900" b="0" i="0" dirty="0">
                <a:solidFill>
                  <a:srgbClr val="000000"/>
                </a:solidFill>
                <a:effectLst/>
                <a:latin typeface="Consolas" panose="020B0609020204030204" pitchFamily="49" charset="0"/>
              </a:rPr>
              <a:t>                               //</a:t>
            </a:r>
            <a:r>
              <a:rPr lang="zh-CN" altLang="en-US" sz="900" b="0" i="0" dirty="0">
                <a:solidFill>
                  <a:srgbClr val="000000"/>
                </a:solidFill>
                <a:effectLst/>
                <a:latin typeface="Consolas" panose="020B0609020204030204" pitchFamily="49" charset="0"/>
              </a:rPr>
              <a:t>文件名  </a:t>
            </a:r>
            <a:endParaRPr lang="zh-CN" altLang="en-US" sz="900" b="0" i="0" dirty="0">
              <a:solidFill>
                <a:srgbClr val="5C5C5C"/>
              </a:solidFill>
              <a:effectLst/>
              <a:latin typeface="Consolas" panose="020B0609020204030204" pitchFamily="49" charset="0"/>
            </a:endParaRPr>
          </a:p>
          <a:p>
            <a:pPr algn="l">
              <a:buFont typeface="+mj-lt"/>
              <a:buAutoNum type="arabicPeriod"/>
            </a:pPr>
            <a:r>
              <a:rPr lang="zh-CN" altLang="en-US"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&lt;source&gt;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&lt;database&gt;</a:t>
            </a:r>
            <a:r>
              <a:rPr lang="en-US" altLang="zh-CN" sz="900" b="0" i="0" dirty="0">
                <a:solidFill>
                  <a:srgbClr val="000000"/>
                </a:solidFill>
                <a:effectLst/>
                <a:latin typeface="Consolas" panose="020B0609020204030204" pitchFamily="49" charset="0"/>
              </a:rPr>
              <a:t>The VOC2007 Database</a:t>
            </a:r>
            <a:r>
              <a:rPr lang="en-US" altLang="zh-CN" sz="900" b="1" i="0" dirty="0">
                <a:solidFill>
                  <a:srgbClr val="000000"/>
                </a:solidFill>
                <a:effectLst/>
                <a:latin typeface="Consolas" panose="020B0609020204030204" pitchFamily="49" charset="0"/>
              </a:rPr>
              <a:t>&lt;/database&gt;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&lt;annotation&gt;</a:t>
            </a:r>
            <a:r>
              <a:rPr lang="en-US" altLang="zh-CN" sz="900" b="0" i="0" dirty="0">
                <a:solidFill>
                  <a:srgbClr val="000000"/>
                </a:solidFill>
                <a:effectLst/>
                <a:latin typeface="Consolas" panose="020B0609020204030204" pitchFamily="49" charset="0"/>
              </a:rPr>
              <a:t>PASCAL VOC2007</a:t>
            </a:r>
            <a:r>
              <a:rPr lang="en-US" altLang="zh-CN" sz="900" b="1" i="0" dirty="0">
                <a:solidFill>
                  <a:srgbClr val="000000"/>
                </a:solidFill>
                <a:effectLst/>
                <a:latin typeface="Consolas" panose="020B0609020204030204" pitchFamily="49" charset="0"/>
              </a:rPr>
              <a:t>&lt;/annotation&gt;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&lt;image&gt;</a:t>
            </a:r>
            <a:r>
              <a:rPr lang="en-US" altLang="zh-CN" sz="900" b="0" i="0" dirty="0" err="1">
                <a:solidFill>
                  <a:srgbClr val="000000"/>
                </a:solidFill>
                <a:effectLst/>
                <a:latin typeface="Consolas" panose="020B0609020204030204" pitchFamily="49" charset="0"/>
              </a:rPr>
              <a:t>flickr</a:t>
            </a:r>
            <a:r>
              <a:rPr lang="en-US" altLang="zh-CN" sz="900" b="1" i="0" dirty="0">
                <a:solidFill>
                  <a:srgbClr val="000000"/>
                </a:solidFill>
                <a:effectLst/>
                <a:latin typeface="Consolas" panose="020B0609020204030204" pitchFamily="49" charset="0"/>
              </a:rPr>
              <a:t>&lt;/image&gt;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&lt;/source&gt;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&lt;size&gt;</a:t>
            </a:r>
            <a:r>
              <a:rPr lang="en-US" altLang="zh-CN" sz="900" b="0" i="0" dirty="0">
                <a:solidFill>
                  <a:srgbClr val="000000"/>
                </a:solidFill>
                <a:effectLst/>
                <a:latin typeface="Consolas" panose="020B0609020204030204" pitchFamily="49" charset="0"/>
              </a:rPr>
              <a:t>                                               //</a:t>
            </a:r>
            <a:r>
              <a:rPr lang="zh-CN" altLang="en-US" sz="900" b="0" i="0" dirty="0">
                <a:solidFill>
                  <a:srgbClr val="000000"/>
                </a:solidFill>
                <a:effectLst/>
                <a:latin typeface="Consolas" panose="020B0609020204030204" pitchFamily="49" charset="0"/>
              </a:rPr>
              <a:t>图像尺寸（长宽以及通道数）                        </a:t>
            </a:r>
            <a:endParaRPr lang="zh-CN" altLang="en-US" sz="900" b="0" i="0" dirty="0">
              <a:solidFill>
                <a:srgbClr val="5C5C5C"/>
              </a:solidFill>
              <a:effectLst/>
              <a:latin typeface="Consolas" panose="020B0609020204030204" pitchFamily="49" charset="0"/>
            </a:endParaRPr>
          </a:p>
          <a:p>
            <a:pPr algn="l">
              <a:buFont typeface="+mj-lt"/>
              <a:buAutoNum type="arabicPeriod"/>
            </a:pPr>
            <a:r>
              <a:rPr lang="zh-CN" altLang="en-US"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&lt;width&gt;</a:t>
            </a:r>
            <a:r>
              <a:rPr lang="en-US" altLang="zh-CN" sz="900" b="0" i="0" dirty="0">
                <a:solidFill>
                  <a:srgbClr val="000000"/>
                </a:solidFill>
                <a:effectLst/>
                <a:latin typeface="Consolas" panose="020B0609020204030204" pitchFamily="49" charset="0"/>
              </a:rPr>
              <a:t>500</a:t>
            </a:r>
            <a:r>
              <a:rPr lang="en-US" altLang="zh-CN" sz="900" b="1" i="0" dirty="0">
                <a:solidFill>
                  <a:srgbClr val="000000"/>
                </a:solidFill>
                <a:effectLst/>
                <a:latin typeface="Consolas" panose="020B0609020204030204" pitchFamily="49" charset="0"/>
              </a:rPr>
              <a:t>&lt;/width&gt;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&lt;height&gt;</a:t>
            </a:r>
            <a:r>
              <a:rPr lang="en-US" altLang="zh-CN" sz="900" b="0" i="0" dirty="0">
                <a:solidFill>
                  <a:srgbClr val="000000"/>
                </a:solidFill>
                <a:effectLst/>
                <a:latin typeface="Consolas" panose="020B0609020204030204" pitchFamily="49" charset="0"/>
              </a:rPr>
              <a:t>332</a:t>
            </a:r>
            <a:r>
              <a:rPr lang="en-US" altLang="zh-CN" sz="900" b="1" i="0" dirty="0">
                <a:solidFill>
                  <a:srgbClr val="000000"/>
                </a:solidFill>
                <a:effectLst/>
                <a:latin typeface="Consolas" panose="020B0609020204030204" pitchFamily="49" charset="0"/>
              </a:rPr>
              <a:t>&lt;/height&gt;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&lt;depth&gt;</a:t>
            </a:r>
            <a:r>
              <a:rPr lang="en-US" altLang="zh-CN" sz="900" b="0" i="0" dirty="0">
                <a:solidFill>
                  <a:srgbClr val="000000"/>
                </a:solidFill>
                <a:effectLst/>
                <a:latin typeface="Consolas" panose="020B0609020204030204" pitchFamily="49" charset="0"/>
              </a:rPr>
              <a:t>3</a:t>
            </a:r>
            <a:r>
              <a:rPr lang="en-US" altLang="zh-CN" sz="900" b="1" i="0" dirty="0">
                <a:solidFill>
                  <a:srgbClr val="000000"/>
                </a:solidFill>
                <a:effectLst/>
                <a:latin typeface="Consolas" panose="020B0609020204030204" pitchFamily="49" charset="0"/>
              </a:rPr>
              <a:t>&lt;/depth&gt;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&lt;/size&gt;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&lt;segmented&gt;</a:t>
            </a:r>
            <a:r>
              <a:rPr lang="en-US" altLang="zh-CN" sz="900" b="0" i="0" dirty="0">
                <a:solidFill>
                  <a:srgbClr val="000000"/>
                </a:solidFill>
                <a:effectLst/>
                <a:latin typeface="Consolas" panose="020B0609020204030204" pitchFamily="49" charset="0"/>
              </a:rPr>
              <a:t>1</a:t>
            </a:r>
            <a:r>
              <a:rPr lang="en-US" altLang="zh-CN" sz="900" b="1" i="0" dirty="0">
                <a:solidFill>
                  <a:srgbClr val="000000"/>
                </a:solidFill>
                <a:effectLst/>
                <a:latin typeface="Consolas" panose="020B0609020204030204" pitchFamily="49" charset="0"/>
              </a:rPr>
              <a:t>&lt;/segmented&gt;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&lt;object&gt;</a:t>
            </a:r>
            <a:r>
              <a:rPr lang="en-US" altLang="zh-CN" sz="900" b="0" i="0" dirty="0">
                <a:solidFill>
                  <a:srgbClr val="000000"/>
                </a:solidFill>
                <a:effectLst/>
                <a:latin typeface="Consolas" panose="020B0609020204030204" pitchFamily="49" charset="0"/>
              </a:rPr>
              <a:t>                                                           //</a:t>
            </a:r>
            <a:r>
              <a:rPr lang="zh-CN" altLang="en-US" sz="900" b="0" i="0" dirty="0">
                <a:solidFill>
                  <a:srgbClr val="000000"/>
                </a:solidFill>
                <a:effectLst/>
                <a:latin typeface="Consolas" panose="020B0609020204030204" pitchFamily="49" charset="0"/>
              </a:rPr>
              <a:t>检测到的物体  </a:t>
            </a:r>
            <a:endParaRPr lang="zh-CN" altLang="en-US" sz="900" b="0" i="0" dirty="0">
              <a:solidFill>
                <a:srgbClr val="5C5C5C"/>
              </a:solidFill>
              <a:effectLst/>
              <a:latin typeface="Consolas" panose="020B0609020204030204" pitchFamily="49" charset="0"/>
            </a:endParaRPr>
          </a:p>
          <a:p>
            <a:pPr algn="l">
              <a:buFont typeface="+mj-lt"/>
              <a:buAutoNum type="arabicPeriod"/>
            </a:pPr>
            <a:r>
              <a:rPr lang="zh-CN" altLang="en-US"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&lt;name&gt;</a:t>
            </a:r>
            <a:r>
              <a:rPr lang="en-US" altLang="zh-CN" sz="900" b="0" i="0" dirty="0">
                <a:solidFill>
                  <a:srgbClr val="000000"/>
                </a:solidFill>
                <a:effectLst/>
                <a:latin typeface="Consolas" panose="020B0609020204030204" pitchFamily="49" charset="0"/>
              </a:rPr>
              <a:t>horse</a:t>
            </a:r>
            <a:r>
              <a:rPr lang="en-US" altLang="zh-CN" sz="900" b="1" i="0" dirty="0">
                <a:solidFill>
                  <a:srgbClr val="000000"/>
                </a:solidFill>
                <a:effectLst/>
                <a:latin typeface="Consolas" panose="020B0609020204030204" pitchFamily="49" charset="0"/>
              </a:rPr>
              <a:t>&lt;/name&gt;</a:t>
            </a:r>
            <a:r>
              <a:rPr lang="en-US" altLang="zh-CN" sz="900" b="0" i="0" dirty="0">
                <a:solidFill>
                  <a:srgbClr val="000000"/>
                </a:solidFill>
                <a:effectLst/>
                <a:latin typeface="Consolas" panose="020B0609020204030204" pitchFamily="49" charset="0"/>
              </a:rPr>
              <a:t>                                         //</a:t>
            </a:r>
            <a:r>
              <a:rPr lang="zh-CN" altLang="en-US" sz="900" b="0" i="0" dirty="0">
                <a:solidFill>
                  <a:srgbClr val="000000"/>
                </a:solidFill>
                <a:effectLst/>
                <a:latin typeface="Consolas" panose="020B0609020204030204" pitchFamily="49" charset="0"/>
              </a:rPr>
              <a:t>物体类别  </a:t>
            </a:r>
            <a:endParaRPr lang="zh-CN" altLang="en-US" sz="900" b="0" i="0" dirty="0">
              <a:solidFill>
                <a:srgbClr val="5C5C5C"/>
              </a:solidFill>
              <a:effectLst/>
              <a:latin typeface="Consolas" panose="020B0609020204030204" pitchFamily="49" charset="0"/>
            </a:endParaRPr>
          </a:p>
          <a:p>
            <a:pPr algn="l">
              <a:buFont typeface="+mj-lt"/>
              <a:buAutoNum type="arabicPeriod"/>
            </a:pPr>
            <a:r>
              <a:rPr lang="zh-CN" altLang="en-US"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&lt;pose&gt;</a:t>
            </a:r>
            <a:r>
              <a:rPr lang="en-US" altLang="zh-CN" sz="900" b="0" i="0" dirty="0">
                <a:solidFill>
                  <a:srgbClr val="000000"/>
                </a:solidFill>
                <a:effectLst/>
                <a:latin typeface="Consolas" panose="020B0609020204030204" pitchFamily="49" charset="0"/>
              </a:rPr>
              <a:t>Right</a:t>
            </a:r>
            <a:r>
              <a:rPr lang="en-US" altLang="zh-CN" sz="900" b="1" i="0" dirty="0">
                <a:solidFill>
                  <a:srgbClr val="000000"/>
                </a:solidFill>
                <a:effectLst/>
                <a:latin typeface="Consolas" panose="020B0609020204030204" pitchFamily="49" charset="0"/>
              </a:rPr>
              <a:t>&lt;/pose&gt;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&lt;truncated&gt;</a:t>
            </a:r>
            <a:r>
              <a:rPr lang="en-US" altLang="zh-CN" sz="900" b="0" i="0" dirty="0">
                <a:solidFill>
                  <a:srgbClr val="000000"/>
                </a:solidFill>
                <a:effectLst/>
                <a:latin typeface="Consolas" panose="020B0609020204030204" pitchFamily="49" charset="0"/>
              </a:rPr>
              <a:t>0</a:t>
            </a:r>
            <a:r>
              <a:rPr lang="en-US" altLang="zh-CN" sz="900" b="1" i="0" dirty="0">
                <a:solidFill>
                  <a:srgbClr val="000000"/>
                </a:solidFill>
                <a:effectLst/>
                <a:latin typeface="Consolas" panose="020B0609020204030204" pitchFamily="49" charset="0"/>
              </a:rPr>
              <a:t>&lt;/truncated&gt;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&lt;difficult&gt;</a:t>
            </a:r>
            <a:r>
              <a:rPr lang="en-US" altLang="zh-CN" sz="900" b="0" i="0" dirty="0">
                <a:solidFill>
                  <a:srgbClr val="000000"/>
                </a:solidFill>
                <a:effectLst/>
                <a:latin typeface="Consolas" panose="020B0609020204030204" pitchFamily="49" charset="0"/>
              </a:rPr>
              <a:t>0</a:t>
            </a:r>
            <a:r>
              <a:rPr lang="en-US" altLang="zh-CN" sz="900" b="1" i="0" dirty="0">
                <a:solidFill>
                  <a:srgbClr val="000000"/>
                </a:solidFill>
                <a:effectLst/>
                <a:latin typeface="Consolas" panose="020B0609020204030204" pitchFamily="49" charset="0"/>
              </a:rPr>
              <a:t>&lt;/difficult&gt;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a:t>
            </a:r>
            <a:r>
              <a:rPr lang="en-US" altLang="zh-CN" sz="900" b="1" i="0" dirty="0" err="1">
                <a:solidFill>
                  <a:srgbClr val="000000"/>
                </a:solidFill>
                <a:effectLst/>
                <a:latin typeface="Consolas" panose="020B0609020204030204" pitchFamily="49" charset="0"/>
              </a:rPr>
              <a:t>bndbox</a:t>
            </a:r>
            <a:r>
              <a:rPr lang="en-US" altLang="zh-CN" sz="900" b="1" i="0" dirty="0">
                <a:solidFill>
                  <a:srgbClr val="000000"/>
                </a:solidFill>
                <a:effectLst/>
                <a:latin typeface="Consolas" panose="020B0609020204030204" pitchFamily="49" charset="0"/>
              </a:rPr>
              <a:t>&gt;</a:t>
            </a:r>
            <a:r>
              <a:rPr lang="en-US" altLang="zh-CN" sz="900" b="0" i="0" dirty="0">
                <a:solidFill>
                  <a:srgbClr val="000000"/>
                </a:solidFill>
                <a:effectLst/>
                <a:latin typeface="Consolas" panose="020B0609020204030204" pitchFamily="49" charset="0"/>
              </a:rPr>
              <a:t>                                                   //bounding-box</a:t>
            </a:r>
            <a:r>
              <a:rPr lang="zh-CN" altLang="en-US" sz="900" b="0" i="0" dirty="0">
                <a:solidFill>
                  <a:srgbClr val="000000"/>
                </a:solidFill>
                <a:effectLst/>
                <a:latin typeface="Consolas" panose="020B0609020204030204" pitchFamily="49" charset="0"/>
              </a:rPr>
              <a:t>（包含左下角和右上角</a:t>
            </a:r>
            <a:r>
              <a:rPr lang="en-US" altLang="zh-CN" sz="900" b="0" i="0" dirty="0" err="1">
                <a:solidFill>
                  <a:srgbClr val="000000"/>
                </a:solidFill>
                <a:effectLst/>
                <a:latin typeface="Consolas" panose="020B0609020204030204" pitchFamily="49" charset="0"/>
              </a:rPr>
              <a:t>xy</a:t>
            </a:r>
            <a:r>
              <a:rPr lang="zh-CN" altLang="en-US" sz="900" b="0" i="0" dirty="0">
                <a:solidFill>
                  <a:srgbClr val="000000"/>
                </a:solidFill>
                <a:effectLst/>
                <a:latin typeface="Consolas" panose="020B0609020204030204" pitchFamily="49" charset="0"/>
              </a:rPr>
              <a:t>坐标）  </a:t>
            </a:r>
            <a:endParaRPr lang="zh-CN" altLang="en-US" sz="900" b="0" i="0" dirty="0">
              <a:solidFill>
                <a:srgbClr val="5C5C5C"/>
              </a:solidFill>
              <a:effectLst/>
              <a:latin typeface="Consolas" panose="020B0609020204030204" pitchFamily="49" charset="0"/>
            </a:endParaRPr>
          </a:p>
          <a:p>
            <a:pPr algn="l">
              <a:buFont typeface="+mj-lt"/>
              <a:buAutoNum type="arabicPeriod"/>
            </a:pPr>
            <a:r>
              <a:rPr lang="en-US" altLang="zh-CN" sz="900" b="1" i="0" dirty="0">
                <a:solidFill>
                  <a:srgbClr val="000000"/>
                </a:solidFill>
                <a:effectLst/>
                <a:latin typeface="Consolas" panose="020B0609020204030204" pitchFamily="49" charset="0"/>
              </a:rPr>
              <a:t>&lt;annotation&gt;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&lt;folder&gt;</a:t>
            </a:r>
            <a:r>
              <a:rPr lang="en-US" altLang="zh-CN" sz="900" b="0" i="0" dirty="0">
                <a:solidFill>
                  <a:srgbClr val="000000"/>
                </a:solidFill>
                <a:effectLst/>
                <a:latin typeface="Consolas" panose="020B0609020204030204" pitchFamily="49" charset="0"/>
              </a:rPr>
              <a:t>VOC2012</a:t>
            </a:r>
            <a:r>
              <a:rPr lang="en-US" altLang="zh-CN" sz="900" b="1" i="0" dirty="0">
                <a:solidFill>
                  <a:srgbClr val="000000"/>
                </a:solidFill>
                <a:effectLst/>
                <a:latin typeface="Consolas" panose="020B0609020204030204" pitchFamily="49" charset="0"/>
              </a:rPr>
              <a:t>&lt;/folder&gt;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&lt;filename&gt;</a:t>
            </a:r>
            <a:r>
              <a:rPr lang="en-US" altLang="zh-CN" sz="900" b="0" i="0" dirty="0">
                <a:solidFill>
                  <a:srgbClr val="000000"/>
                </a:solidFill>
                <a:effectLst/>
                <a:latin typeface="Consolas" panose="020B0609020204030204" pitchFamily="49" charset="0"/>
              </a:rPr>
              <a:t>2007_000392.jpg</a:t>
            </a:r>
            <a:r>
              <a:rPr lang="en-US" altLang="zh-CN" sz="900" b="1" i="0" dirty="0">
                <a:solidFill>
                  <a:srgbClr val="000000"/>
                </a:solidFill>
                <a:effectLst/>
                <a:latin typeface="Consolas" panose="020B0609020204030204" pitchFamily="49" charset="0"/>
              </a:rPr>
              <a:t>&lt;/filename&gt;</a:t>
            </a:r>
            <a:r>
              <a:rPr lang="en-US" altLang="zh-CN" sz="900" b="0" i="0" dirty="0">
                <a:solidFill>
                  <a:srgbClr val="000000"/>
                </a:solidFill>
                <a:effectLst/>
                <a:latin typeface="Consolas" panose="020B0609020204030204" pitchFamily="49" charset="0"/>
              </a:rPr>
              <a:t>                               //</a:t>
            </a:r>
            <a:r>
              <a:rPr lang="zh-CN" altLang="en-US" sz="900" b="0" i="0" dirty="0">
                <a:solidFill>
                  <a:srgbClr val="000000"/>
                </a:solidFill>
                <a:effectLst/>
                <a:latin typeface="Consolas" panose="020B0609020204030204" pitchFamily="49" charset="0"/>
              </a:rPr>
              <a:t>文件名  </a:t>
            </a:r>
            <a:endParaRPr lang="zh-CN" altLang="en-US" sz="900" b="0" i="0" dirty="0">
              <a:solidFill>
                <a:srgbClr val="5C5C5C"/>
              </a:solidFill>
              <a:effectLst/>
              <a:latin typeface="Consolas" panose="020B0609020204030204" pitchFamily="49" charset="0"/>
            </a:endParaRPr>
          </a:p>
          <a:p>
            <a:pPr algn="l">
              <a:buFont typeface="+mj-lt"/>
              <a:buAutoNum type="arabicPeriod"/>
            </a:pPr>
            <a:r>
              <a:rPr lang="zh-CN" altLang="en-US"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&lt;source&gt;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l">
              <a:buFont typeface="+mj-lt"/>
              <a:buAutoNum type="arabicPeriod"/>
            </a:pPr>
            <a:r>
              <a:rPr lang="en-US" altLang="zh-CN" sz="900" b="0" i="0" dirty="0">
                <a:solidFill>
                  <a:srgbClr val="000000"/>
                </a:solidFill>
                <a:effectLst/>
                <a:latin typeface="Consolas" panose="020B0609020204030204" pitchFamily="49" charset="0"/>
              </a:rPr>
              <a:t>        </a:t>
            </a:r>
            <a:r>
              <a:rPr lang="en-US" altLang="zh-CN" sz="900" b="1" i="0" dirty="0">
                <a:solidFill>
                  <a:srgbClr val="000000"/>
                </a:solidFill>
                <a:effectLst/>
                <a:latin typeface="Consolas" panose="020B0609020204030204" pitchFamily="49" charset="0"/>
              </a:rPr>
              <a:t>&lt;database&gt;</a:t>
            </a:r>
            <a:r>
              <a:rPr lang="en-US" altLang="zh-CN" sz="900" b="0" i="0" dirty="0">
                <a:solidFill>
                  <a:srgbClr val="000000"/>
                </a:solidFill>
                <a:effectLst/>
                <a:latin typeface="Consolas" panose="020B0609020204030204" pitchFamily="49" charset="0"/>
              </a:rPr>
              <a:t>The VOC2007 Database</a:t>
            </a:r>
            <a:r>
              <a:rPr lang="en-US" altLang="zh-CN" sz="900" b="1" i="0" dirty="0">
                <a:solidFill>
                  <a:srgbClr val="000000"/>
                </a:solidFill>
                <a:effectLst/>
                <a:latin typeface="Consolas" panose="020B0609020204030204" pitchFamily="49" charset="0"/>
              </a:rPr>
              <a:t>&lt;/database&gt;</a:t>
            </a:r>
            <a:r>
              <a:rPr lang="en-US" altLang="zh-CN" sz="900" b="0" i="0" dirty="0">
                <a:solidFill>
                  <a:srgbClr val="000000"/>
                </a:solidFill>
                <a:effectLst/>
                <a:latin typeface="Consolas" panose="020B0609020204030204" pitchFamily="49" charset="0"/>
              </a:rPr>
              <a:t>  </a:t>
            </a:r>
            <a:endParaRPr lang="en-US" altLang="zh-CN" sz="900" b="0" i="0" dirty="0">
              <a:solidFill>
                <a:srgbClr val="5C5C5C"/>
              </a:solidFill>
              <a:effectLst/>
              <a:latin typeface="Consolas" panose="020B0609020204030204" pitchFamily="49" charset="0"/>
            </a:endParaRPr>
          </a:p>
          <a:p>
            <a:pPr algn="just">
              <a:lnSpc>
                <a:spcPct val="200000"/>
              </a:lnSpc>
            </a:pPr>
            <a:r>
              <a:rPr lang="en-US" altLang="zh-CN" sz="900" dirty="0">
                <a:latin typeface="Arial" panose="020B0604020202020204" pitchFamily="34" charset="0"/>
                <a:ea typeface="微软雅黑" panose="020B0503020204020204" pitchFamily="34" charset="-122"/>
              </a:rPr>
              <a:t>……….</a:t>
            </a:r>
            <a:endParaRPr lang="zh-CN" altLang="en-US" sz="9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0014851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1101007"/>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可视化：</a:t>
            </a:r>
            <a:endParaRPr lang="en-US" altLang="zh-CN" sz="2000" b="1" dirty="0">
              <a:latin typeface="Arial" panose="020B0604020202020204" pitchFamily="34" charset="0"/>
              <a:ea typeface="微软雅黑" panose="020B0503020204020204" pitchFamily="34" charset="-122"/>
            </a:endParaRPr>
          </a:p>
          <a:p>
            <a:pPr>
              <a:lnSpc>
                <a:spcPct val="130000"/>
              </a:lnSpc>
            </a:pPr>
            <a:r>
              <a:rPr lang="zh-CN" altLang="en-US" sz="1600" dirty="0">
                <a:latin typeface="Arial" panose="020B0604020202020204" pitchFamily="34" charset="0"/>
                <a:ea typeface="微软雅黑" panose="020B0503020204020204" pitchFamily="34" charset="-122"/>
              </a:rPr>
              <a:t>在</a:t>
            </a:r>
            <a:r>
              <a:rPr lang="en-US" altLang="zh-CN" sz="1600" dirty="0">
                <a:latin typeface="Arial" panose="020B0604020202020204" pitchFamily="34" charset="0"/>
                <a:ea typeface="微软雅黑" panose="020B0503020204020204" pitchFamily="34" charset="-122"/>
              </a:rPr>
              <a:t>CNN</a:t>
            </a:r>
            <a:r>
              <a:rPr lang="zh-CN" altLang="en-US" sz="1600" dirty="0">
                <a:latin typeface="Arial" panose="020B0604020202020204" pitchFamily="34" charset="0"/>
                <a:ea typeface="微软雅黑" panose="020B0503020204020204" pitchFamily="34" charset="-122"/>
              </a:rPr>
              <a:t>里面，第一层可以直接显示，肉眼都可以分辨，主要捕捉的是物体的边缘、颜色等底层特征。但是越往后卷积层越抽象，这个时候进行可视化就是一个巨大的挑战。</a:t>
            </a:r>
            <a:endParaRPr lang="en-US" altLang="zh-CN" sz="1600"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FC28EB85-93BE-FA77-3771-22725FB475D6}"/>
              </a:ext>
            </a:extLst>
          </p:cNvPr>
          <p:cNvPicPr>
            <a:picLocks noChangeAspect="1"/>
          </p:cNvPicPr>
          <p:nvPr/>
        </p:nvPicPr>
        <p:blipFill>
          <a:blip r:embed="rId3"/>
          <a:stretch>
            <a:fillRect/>
          </a:stretch>
        </p:blipFill>
        <p:spPr>
          <a:xfrm>
            <a:off x="1295770" y="1956413"/>
            <a:ext cx="6552460" cy="3187087"/>
          </a:xfrm>
          <a:prstGeom prst="rect">
            <a:avLst/>
          </a:prstGeom>
        </p:spPr>
      </p:pic>
    </p:spTree>
    <p:extLst>
      <p:ext uri="{BB962C8B-B14F-4D97-AF65-F5344CB8AC3E}">
        <p14:creationId xmlns:p14="http://schemas.microsoft.com/office/powerpoint/2010/main" val="367674162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3864841"/>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可视化：</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en-US" altLang="zh-CN" sz="1600" dirty="0" err="1">
                <a:latin typeface="Arial" panose="020B0604020202020204" pitchFamily="34" charset="0"/>
                <a:ea typeface="微软雅黑" panose="020B0503020204020204" pitchFamily="34" charset="-122"/>
              </a:rPr>
              <a:t>Ziler</a:t>
            </a:r>
            <a:r>
              <a:rPr lang="zh-CN" altLang="en-US" sz="1600" dirty="0">
                <a:latin typeface="Arial" panose="020B0604020202020204" pitchFamily="34" charset="0"/>
                <a:ea typeface="微软雅黑" panose="020B0503020204020204" pitchFamily="34" charset="-122"/>
              </a:rPr>
              <a:t>和</a:t>
            </a:r>
            <a:r>
              <a:rPr lang="en-US" altLang="zh-CN" sz="1600" dirty="0">
                <a:latin typeface="Arial" panose="020B0604020202020204" pitchFamily="34" charset="0"/>
                <a:ea typeface="微软雅黑" panose="020B0503020204020204" pitchFamily="34" charset="-122"/>
              </a:rPr>
              <a:t>Fergus</a:t>
            </a:r>
            <a:r>
              <a:rPr lang="zh-CN" altLang="en-US" sz="1600" dirty="0">
                <a:latin typeface="Arial" panose="020B0604020202020204" pitchFamily="34" charset="0"/>
                <a:ea typeface="微软雅黑" panose="020B0503020204020204" pitchFamily="34" charset="-122"/>
              </a:rPr>
              <a:t>提出了一种基于反卷积手段的可视化研究，但论文作者提出了一个简单直接的方法，没有参数。</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思路如下：</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solidFill>
                  <a:srgbClr val="FF0000"/>
                </a:solidFill>
                <a:latin typeface="Arial" panose="020B0604020202020204" pitchFamily="34" charset="0"/>
                <a:ea typeface="微软雅黑" panose="020B0503020204020204" pitchFamily="34" charset="-122"/>
              </a:rPr>
              <a:t>挑选一个特征出来，把它当成一个物体分类器，然后计算它们处理不同候选框时，</a:t>
            </a:r>
            <a:r>
              <a:rPr lang="en-US" altLang="zh-CN" sz="1600" dirty="0">
                <a:solidFill>
                  <a:srgbClr val="FF0000"/>
                </a:solidFill>
                <a:latin typeface="Arial" panose="020B0604020202020204" pitchFamily="34" charset="0"/>
                <a:ea typeface="微软雅黑" panose="020B0503020204020204" pitchFamily="34" charset="-122"/>
              </a:rPr>
              <a:t>activation</a:t>
            </a:r>
            <a:r>
              <a:rPr lang="zh-CN" altLang="en-US" sz="1600" dirty="0">
                <a:solidFill>
                  <a:srgbClr val="FF0000"/>
                </a:solidFill>
                <a:latin typeface="Arial" panose="020B0604020202020204" pitchFamily="34" charset="0"/>
                <a:ea typeface="微软雅黑" panose="020B0503020204020204" pitchFamily="34" charset="-122"/>
              </a:rPr>
              <a:t>的值，这个值文中解释为：特征对这块区域的响应情况。然后将</a:t>
            </a:r>
            <a:r>
              <a:rPr lang="en-US" altLang="zh-CN" sz="1600" dirty="0">
                <a:solidFill>
                  <a:srgbClr val="FF0000"/>
                </a:solidFill>
                <a:latin typeface="Arial" panose="020B0604020202020204" pitchFamily="34" charset="0"/>
                <a:ea typeface="微软雅黑" panose="020B0503020204020204" pitchFamily="34" charset="-122"/>
              </a:rPr>
              <a:t>activation</a:t>
            </a:r>
            <a:r>
              <a:rPr lang="zh-CN" altLang="en-US" sz="1600" dirty="0">
                <a:solidFill>
                  <a:srgbClr val="FF0000"/>
                </a:solidFill>
                <a:latin typeface="Arial" panose="020B0604020202020204" pitchFamily="34" charset="0"/>
                <a:ea typeface="微软雅黑" panose="020B0503020204020204" pitchFamily="34" charset="-122"/>
              </a:rPr>
              <a:t>的值排名，作为分数，取前几位，然后显示这些候选框。</a:t>
            </a:r>
            <a:endParaRPr lang="en-US" altLang="zh-CN" sz="1600" dirty="0">
              <a:solidFill>
                <a:srgbClr val="FF0000"/>
              </a:solidFill>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由此，可以讲明白，这个特征大概是什么。</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66775061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2387513"/>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可视化：</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作者将</a:t>
            </a:r>
            <a:r>
              <a:rPr lang="en-US" altLang="zh-CN" sz="1600" dirty="0">
                <a:latin typeface="Arial" panose="020B0604020202020204" pitchFamily="34" charset="0"/>
                <a:ea typeface="微软雅黑" panose="020B0503020204020204" pitchFamily="34" charset="-122"/>
              </a:rPr>
              <a:t>pool5</a:t>
            </a:r>
            <a:r>
              <a:rPr lang="zh-CN" altLang="en-US" sz="1600" dirty="0">
                <a:latin typeface="Arial" panose="020B0604020202020204" pitchFamily="34" charset="0"/>
                <a:ea typeface="微软雅黑" panose="020B0503020204020204" pitchFamily="34" charset="-122"/>
              </a:rPr>
              <a:t>作为可视化的对象，它的</a:t>
            </a:r>
            <a:r>
              <a:rPr lang="en-US" altLang="zh-CN" sz="1600" dirty="0">
                <a:latin typeface="Arial" panose="020B0604020202020204" pitchFamily="34" charset="0"/>
                <a:ea typeface="微软雅黑" panose="020B0503020204020204" pitchFamily="34" charset="-122"/>
              </a:rPr>
              <a:t>feature map</a:t>
            </a:r>
            <a:r>
              <a:rPr lang="zh-CN" altLang="en-US" sz="1600" dirty="0">
                <a:latin typeface="Arial" panose="020B0604020202020204" pitchFamily="34" charset="0"/>
                <a:ea typeface="微软雅黑" panose="020B0503020204020204" pitchFamily="34" charset="-122"/>
              </a:rPr>
              <a:t>是</a:t>
            </a:r>
            <a:r>
              <a:rPr lang="en-US" altLang="zh-CN" sz="1600" dirty="0">
                <a:latin typeface="Arial" panose="020B0604020202020204" pitchFamily="34" charset="0"/>
                <a:ea typeface="微软雅黑" panose="020B0503020204020204" pitchFamily="34" charset="-122"/>
              </a:rPr>
              <a:t>6*6*256</a:t>
            </a:r>
            <a:r>
              <a:rPr lang="zh-CN" altLang="en-US" sz="1600" dirty="0">
                <a:latin typeface="Arial" panose="020B0604020202020204" pitchFamily="34" charset="0"/>
                <a:ea typeface="微软雅黑" panose="020B0503020204020204" pitchFamily="34" charset="-122"/>
              </a:rPr>
              <a:t>的规格，可以理解为有</a:t>
            </a:r>
            <a:r>
              <a:rPr lang="en-US" altLang="zh-CN" sz="1600" dirty="0">
                <a:latin typeface="Arial" panose="020B0604020202020204" pitchFamily="34" charset="0"/>
                <a:ea typeface="微软雅黑" panose="020B0503020204020204" pitchFamily="34" charset="-122"/>
              </a:rPr>
              <a:t>256</a:t>
            </a:r>
            <a:r>
              <a:rPr lang="zh-CN" altLang="en-US" sz="1600" dirty="0">
                <a:latin typeface="Arial" panose="020B0604020202020204" pitchFamily="34" charset="0"/>
                <a:ea typeface="微软雅黑" panose="020B0503020204020204" pitchFamily="34" charset="-122"/>
              </a:rPr>
              <a:t>个小方块，每个方块对应一个特征。</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下面的图像展示了可视化的效果，这里只显示了</a:t>
            </a:r>
            <a:r>
              <a:rPr lang="en-US" altLang="zh-CN" sz="1600" dirty="0">
                <a:latin typeface="Arial" panose="020B0604020202020204" pitchFamily="34" charset="0"/>
                <a:ea typeface="微软雅黑" panose="020B0503020204020204" pitchFamily="34" charset="-122"/>
              </a:rPr>
              <a:t>256</a:t>
            </a:r>
            <a:r>
              <a:rPr lang="zh-CN" altLang="en-US" sz="1600" dirty="0">
                <a:latin typeface="Arial" panose="020B0604020202020204" pitchFamily="34" charset="0"/>
                <a:ea typeface="微软雅黑" panose="020B0503020204020204" pitchFamily="34" charset="-122"/>
              </a:rPr>
              <a:t>个特征中的</a:t>
            </a:r>
            <a:r>
              <a:rPr lang="en-US" altLang="zh-CN" sz="1600" dirty="0">
                <a:latin typeface="Arial" panose="020B0604020202020204" pitchFamily="34" charset="0"/>
                <a:ea typeface="微软雅黑" panose="020B0503020204020204" pitchFamily="34" charset="-122"/>
              </a:rPr>
              <a:t>6</a:t>
            </a:r>
            <a:r>
              <a:rPr lang="zh-CN" altLang="en-US" sz="1600" dirty="0">
                <a:latin typeface="Arial" panose="020B0604020202020204" pitchFamily="34" charset="0"/>
                <a:ea typeface="微软雅黑" panose="020B0503020204020204" pitchFamily="34" charset="-122"/>
              </a:rPr>
              <a:t>个，每个特征取</a:t>
            </a:r>
            <a:r>
              <a:rPr lang="en-US" altLang="zh-CN" sz="1600" dirty="0">
                <a:latin typeface="Arial" panose="020B0604020202020204" pitchFamily="34" charset="0"/>
                <a:ea typeface="微软雅黑" panose="020B0503020204020204" pitchFamily="34" charset="-122"/>
              </a:rPr>
              <a:t>activation</a:t>
            </a:r>
            <a:r>
              <a:rPr lang="zh-CN" altLang="en-US" sz="1600" dirty="0">
                <a:latin typeface="Arial" panose="020B0604020202020204" pitchFamily="34" charset="0"/>
                <a:ea typeface="微软雅黑" panose="020B0503020204020204" pitchFamily="34" charset="-122"/>
              </a:rPr>
              <a:t>值最高的</a:t>
            </a:r>
            <a:r>
              <a:rPr lang="en-US" altLang="zh-CN" sz="1600" dirty="0">
                <a:latin typeface="Arial" panose="020B0604020202020204" pitchFamily="34" charset="0"/>
                <a:ea typeface="微软雅黑" panose="020B0503020204020204" pitchFamily="34" charset="-122"/>
              </a:rPr>
              <a:t>16</a:t>
            </a:r>
            <a:r>
              <a:rPr lang="zh-CN" altLang="en-US" sz="1600" dirty="0">
                <a:latin typeface="Arial" panose="020B0604020202020204" pitchFamily="34" charset="0"/>
                <a:ea typeface="微软雅黑" panose="020B0503020204020204" pitchFamily="34" charset="-122"/>
              </a:rPr>
              <a:t>个区域。</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367998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2" name="图片 1">
            <a:extLst>
              <a:ext uri="{FF2B5EF4-FFF2-40B4-BE49-F238E27FC236}">
                <a16:creationId xmlns:a16="http://schemas.microsoft.com/office/drawing/2014/main" id="{519A9F14-C3D9-6057-687F-7A9B5D1843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95188"/>
            <a:ext cx="9144000" cy="3704499"/>
          </a:xfrm>
          <a:prstGeom prst="rect">
            <a:avLst/>
          </a:prstGeom>
          <a:noFill/>
          <a:ln>
            <a:noFill/>
          </a:ln>
        </p:spPr>
      </p:pic>
    </p:spTree>
    <p:extLst>
      <p:ext uri="{BB962C8B-B14F-4D97-AF65-F5344CB8AC3E}">
        <p14:creationId xmlns:p14="http://schemas.microsoft.com/office/powerpoint/2010/main" val="381670088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B9A73855-3589-4742-A4B6-A7F711E9EBDA}"/>
              </a:ext>
            </a:extLst>
          </p:cNvPr>
          <p:cNvSpPr txBox="1"/>
          <p:nvPr/>
        </p:nvSpPr>
        <p:spPr>
          <a:xfrm>
            <a:off x="476188" y="2108855"/>
            <a:ext cx="7824020" cy="1002519"/>
          </a:xfrm>
          <a:prstGeom prst="rect">
            <a:avLst/>
          </a:prstGeom>
          <a:noFill/>
        </p:spPr>
        <p:txBody>
          <a:bodyPr wrap="square" rtlCol="0">
            <a:spAutoFit/>
          </a:bodyPr>
          <a:lstStyle/>
          <a:p>
            <a:pPr algn="just">
              <a:lnSpc>
                <a:spcPct val="200000"/>
              </a:lnSpc>
            </a:pPr>
            <a:r>
              <a:rPr lang="zh-CN" altLang="en-US" sz="1600" dirty="0">
                <a:latin typeface="Arial" panose="020B0604020202020204" pitchFamily="34" charset="0"/>
                <a:ea typeface="微软雅黑" panose="020B0503020204020204" pitchFamily="34" charset="-122"/>
              </a:rPr>
              <a:t>上图应该很直观了，对于同一类特征，</a:t>
            </a:r>
            <a:r>
              <a:rPr lang="en-US" altLang="zh-CN" sz="1600" dirty="0">
                <a:latin typeface="Arial" panose="020B0604020202020204" pitchFamily="34" charset="0"/>
                <a:ea typeface="微软雅黑" panose="020B0503020204020204" pitchFamily="34" charset="-122"/>
              </a:rPr>
              <a:t>activation</a:t>
            </a:r>
            <a:r>
              <a:rPr lang="zh-CN" altLang="en-US" sz="1600" dirty="0">
                <a:latin typeface="Arial" panose="020B0604020202020204" pitchFamily="34" charset="0"/>
                <a:ea typeface="微软雅黑" panose="020B0503020204020204" pitchFamily="34" charset="-122"/>
              </a:rPr>
              <a:t>的值相差不大，这也是</a:t>
            </a:r>
            <a:r>
              <a:rPr lang="en-US" altLang="zh-CN" sz="1600" dirty="0">
                <a:latin typeface="Arial" panose="020B0604020202020204" pitchFamily="34" charset="0"/>
                <a:ea typeface="微软雅黑" panose="020B0503020204020204" pitchFamily="34" charset="-122"/>
              </a:rPr>
              <a:t>CNN</a:t>
            </a:r>
            <a:r>
              <a:rPr lang="zh-CN" altLang="en-US" sz="1600" dirty="0">
                <a:latin typeface="Arial" panose="020B0604020202020204" pitchFamily="34" charset="0"/>
                <a:ea typeface="微软雅黑" panose="020B0503020204020204" pitchFamily="34" charset="-122"/>
              </a:rPr>
              <a:t>能够准确识别物体的直观体现。</a:t>
            </a:r>
          </a:p>
        </p:txBody>
      </p:sp>
    </p:spTree>
    <p:extLst>
      <p:ext uri="{BB962C8B-B14F-4D97-AF65-F5344CB8AC3E}">
        <p14:creationId xmlns:p14="http://schemas.microsoft.com/office/powerpoint/2010/main" val="242404762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2878224"/>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框架简单：</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en-US" altLang="zh-CN" sz="1600" dirty="0" err="1">
                <a:latin typeface="Arial" panose="020B0604020202020204" pitchFamily="34" charset="0"/>
                <a:ea typeface="微软雅黑" panose="020B0503020204020204" pitchFamily="34" charset="-122"/>
              </a:rPr>
              <a:t>AlexNet</a:t>
            </a:r>
            <a:r>
              <a:rPr lang="zh-CN" altLang="en-US" sz="1600" dirty="0">
                <a:latin typeface="Arial" panose="020B0604020202020204" pitchFamily="34" charset="0"/>
                <a:ea typeface="微软雅黑" panose="020B0503020204020204" pitchFamily="34" charset="-122"/>
              </a:rPr>
              <a:t>有七层，那么那些层是关键指标呢？是否有可以删除的层？</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en-US" altLang="zh-CN" sz="1600" dirty="0">
                <a:latin typeface="Arial" panose="020B0604020202020204" pitchFamily="34" charset="0"/>
                <a:ea typeface="微软雅黑" panose="020B0503020204020204" pitchFamily="34" charset="-122"/>
              </a:rPr>
              <a:t>pool5</a:t>
            </a:r>
            <a:r>
              <a:rPr lang="zh-CN" altLang="en-US" sz="1600" dirty="0">
                <a:latin typeface="Arial" panose="020B0604020202020204" pitchFamily="34" charset="0"/>
                <a:ea typeface="微软雅黑" panose="020B0503020204020204" pitchFamily="34" charset="-122"/>
              </a:rPr>
              <a:t>在可视化里面已经讨论过了，那么</a:t>
            </a:r>
            <a:r>
              <a:rPr lang="en-US" altLang="zh-CN" sz="1600" dirty="0">
                <a:latin typeface="Arial" panose="020B0604020202020204" pitchFamily="34" charset="0"/>
                <a:ea typeface="微软雅黑" panose="020B0503020204020204" pitchFamily="34" charset="-122"/>
              </a:rPr>
              <a:t>fc6</a:t>
            </a:r>
            <a:r>
              <a:rPr lang="zh-CN" altLang="en-US" sz="1600" dirty="0">
                <a:latin typeface="Arial" panose="020B0604020202020204" pitchFamily="34" charset="0"/>
                <a:ea typeface="微软雅黑" panose="020B0503020204020204" pitchFamily="34" charset="-122"/>
              </a:rPr>
              <a:t>和</a:t>
            </a:r>
            <a:r>
              <a:rPr lang="en-US" altLang="zh-CN" sz="1600" dirty="0">
                <a:latin typeface="Arial" panose="020B0604020202020204" pitchFamily="34" charset="0"/>
                <a:ea typeface="微软雅黑" panose="020B0503020204020204" pitchFamily="34" charset="-122"/>
              </a:rPr>
              <a:t>fc7</a:t>
            </a:r>
            <a:r>
              <a:rPr lang="zh-CN" altLang="en-US" sz="1600" dirty="0">
                <a:latin typeface="Arial" panose="020B0604020202020204" pitchFamily="34" charset="0"/>
                <a:ea typeface="微软雅黑" panose="020B0503020204020204" pitchFamily="34" charset="-122"/>
              </a:rPr>
              <a:t>就成了研究的对象。</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en-US" altLang="zh-CN" sz="1600" dirty="0">
                <a:latin typeface="Arial" panose="020B0604020202020204" pitchFamily="34" charset="0"/>
                <a:ea typeface="微软雅黑" panose="020B0503020204020204" pitchFamily="34" charset="-122"/>
              </a:rPr>
              <a:t>fc6</a:t>
            </a:r>
            <a:r>
              <a:rPr lang="zh-CN" altLang="en-US" sz="1600" dirty="0">
                <a:latin typeface="Arial" panose="020B0604020202020204" pitchFamily="34" charset="0"/>
                <a:ea typeface="微软雅黑" panose="020B0503020204020204" pitchFamily="34" charset="-122"/>
              </a:rPr>
              <a:t>与</a:t>
            </a:r>
            <a:r>
              <a:rPr lang="en-US" altLang="zh-CN" sz="1600" dirty="0">
                <a:latin typeface="Arial" panose="020B0604020202020204" pitchFamily="34" charset="0"/>
                <a:ea typeface="微软雅黑" panose="020B0503020204020204" pitchFamily="34" charset="-122"/>
              </a:rPr>
              <a:t>pool5</a:t>
            </a:r>
            <a:r>
              <a:rPr lang="zh-CN" altLang="en-US" sz="1600" dirty="0">
                <a:latin typeface="Arial" panose="020B0604020202020204" pitchFamily="34" charset="0"/>
                <a:ea typeface="微软雅黑" panose="020B0503020204020204" pitchFamily="34" charset="-122"/>
              </a:rPr>
              <a:t>构成全连接，为了计算特征会乘以一个</a:t>
            </a:r>
            <a:r>
              <a:rPr lang="en-US" altLang="zh-CN" sz="1600" dirty="0">
                <a:latin typeface="Arial" panose="020B0604020202020204" pitchFamily="34" charset="0"/>
                <a:ea typeface="微软雅黑" panose="020B0503020204020204" pitchFamily="34" charset="-122"/>
              </a:rPr>
              <a:t>4096*9216</a:t>
            </a:r>
            <a:r>
              <a:rPr lang="zh-CN" altLang="en-US" sz="1600" dirty="0">
                <a:latin typeface="Arial" panose="020B0604020202020204" pitchFamily="34" charset="0"/>
                <a:ea typeface="微软雅黑" panose="020B0503020204020204" pitchFamily="34" charset="-122"/>
              </a:rPr>
              <a:t>的权重矩阵，然后再与一组偏置单元相加，所以有</a:t>
            </a:r>
            <a:r>
              <a:rPr lang="en-US" altLang="zh-CN" sz="1600" dirty="0">
                <a:latin typeface="Arial" panose="020B0604020202020204" pitchFamily="34" charset="0"/>
                <a:ea typeface="微软雅黑" panose="020B0503020204020204" pitchFamily="34" charset="-122"/>
              </a:rPr>
              <a:t>3700</a:t>
            </a:r>
            <a:r>
              <a:rPr lang="zh-CN" altLang="en-US" sz="1600" dirty="0">
                <a:latin typeface="Arial" panose="020B0604020202020204" pitchFamily="34" charset="0"/>
                <a:ea typeface="微软雅黑" panose="020B0503020204020204" pitchFamily="34" charset="-122"/>
              </a:rPr>
              <a:t>多万的参数。</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en-US" altLang="zh-CN" sz="1600" dirty="0">
                <a:latin typeface="Arial" panose="020B0604020202020204" pitchFamily="34" charset="0"/>
                <a:ea typeface="微软雅黑" panose="020B0503020204020204" pitchFamily="34" charset="-122"/>
              </a:rPr>
              <a:t>fc7</a:t>
            </a:r>
            <a:r>
              <a:rPr lang="zh-CN" altLang="en-US" sz="1600" dirty="0">
                <a:latin typeface="Arial" panose="020B0604020202020204" pitchFamily="34" charset="0"/>
                <a:ea typeface="微软雅黑" panose="020B0503020204020204" pitchFamily="34" charset="-122"/>
              </a:rPr>
              <a:t>是最后一层，它的权重矩阵是</a:t>
            </a:r>
            <a:r>
              <a:rPr lang="en-US" altLang="zh-CN" sz="1600" dirty="0">
                <a:latin typeface="Arial" panose="020B0604020202020204" pitchFamily="34" charset="0"/>
                <a:ea typeface="微软雅黑" panose="020B0503020204020204" pitchFamily="34" charset="-122"/>
              </a:rPr>
              <a:t>4096*409</a:t>
            </a:r>
            <a:r>
              <a:rPr lang="zh-CN" altLang="en-US" sz="1600" dirty="0">
                <a:latin typeface="Arial" panose="020B0604020202020204" pitchFamily="34" charset="0"/>
                <a:ea typeface="微软雅黑" panose="020B0503020204020204" pitchFamily="34" charset="-122"/>
              </a:rPr>
              <a:t>，参数有</a:t>
            </a:r>
            <a:r>
              <a:rPr lang="en-US" altLang="zh-CN" sz="1600" dirty="0">
                <a:latin typeface="Arial" panose="020B0604020202020204" pitchFamily="34" charset="0"/>
                <a:ea typeface="微软雅黑" panose="020B0503020204020204" pitchFamily="34" charset="-122"/>
              </a:rPr>
              <a:t>1678</a:t>
            </a:r>
            <a:r>
              <a:rPr lang="zh-CN" altLang="en-US" sz="1600" dirty="0">
                <a:latin typeface="Arial" panose="020B0604020202020204" pitchFamily="34" charset="0"/>
                <a:ea typeface="微软雅黑" panose="020B0503020204020204" pitchFamily="34" charset="-122"/>
              </a:rPr>
              <a:t>万。</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4359848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3370666"/>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框架简单：</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但经过作者在</a:t>
            </a:r>
            <a:r>
              <a:rPr lang="en-US" altLang="zh-CN" sz="1600" dirty="0">
                <a:latin typeface="Arial" panose="020B0604020202020204" pitchFamily="34" charset="0"/>
                <a:ea typeface="微软雅黑" panose="020B0503020204020204" pitchFamily="34" charset="-122"/>
              </a:rPr>
              <a:t>PASCAL</a:t>
            </a:r>
            <a:r>
              <a:rPr lang="zh-CN" altLang="en-US" sz="1600" dirty="0">
                <a:latin typeface="Arial" panose="020B0604020202020204" pitchFamily="34" charset="0"/>
                <a:ea typeface="微软雅黑" panose="020B0503020204020204" pitchFamily="34" charset="-122"/>
              </a:rPr>
              <a:t>上</a:t>
            </a:r>
            <a:r>
              <a:rPr lang="zh-CN" altLang="en-US" sz="1600" dirty="0">
                <a:solidFill>
                  <a:srgbClr val="FF0000"/>
                </a:solidFill>
                <a:latin typeface="Arial" panose="020B0604020202020204" pitchFamily="34" charset="0"/>
                <a:ea typeface="微软雅黑" panose="020B0503020204020204" pitchFamily="34" charset="-122"/>
              </a:rPr>
              <a:t>不做微调，直接测试，可以发现</a:t>
            </a:r>
            <a:r>
              <a:rPr lang="en-US" altLang="zh-CN" sz="1600" dirty="0">
                <a:solidFill>
                  <a:srgbClr val="FF0000"/>
                </a:solidFill>
                <a:latin typeface="Arial" panose="020B0604020202020204" pitchFamily="34" charset="0"/>
                <a:ea typeface="微软雅黑" panose="020B0503020204020204" pitchFamily="34" charset="-122"/>
              </a:rPr>
              <a:t>fc7</a:t>
            </a:r>
            <a:r>
              <a:rPr lang="zh-CN" altLang="en-US" sz="1600" dirty="0">
                <a:solidFill>
                  <a:srgbClr val="FF0000"/>
                </a:solidFill>
                <a:latin typeface="Arial" panose="020B0604020202020204" pitchFamily="34" charset="0"/>
                <a:ea typeface="微软雅黑" panose="020B0503020204020204" pitchFamily="34" charset="-122"/>
              </a:rPr>
              <a:t>的意义没有</a:t>
            </a:r>
            <a:r>
              <a:rPr lang="en-US" altLang="zh-CN" sz="1600" dirty="0">
                <a:solidFill>
                  <a:srgbClr val="FF0000"/>
                </a:solidFill>
                <a:latin typeface="Arial" panose="020B0604020202020204" pitchFamily="34" charset="0"/>
                <a:ea typeface="微软雅黑" panose="020B0503020204020204" pitchFamily="34" charset="-122"/>
              </a:rPr>
              <a:t>fc6</a:t>
            </a:r>
            <a:r>
              <a:rPr lang="zh-CN" altLang="en-US" sz="1600" dirty="0">
                <a:solidFill>
                  <a:srgbClr val="FF0000"/>
                </a:solidFill>
                <a:latin typeface="Arial" panose="020B0604020202020204" pitchFamily="34" charset="0"/>
                <a:ea typeface="微软雅黑" panose="020B0503020204020204" pitchFamily="34" charset="-122"/>
              </a:rPr>
              <a:t>大，甚至移除它之后，对于</a:t>
            </a:r>
            <a:r>
              <a:rPr lang="en-US" altLang="zh-CN" sz="1600" dirty="0" err="1">
                <a:solidFill>
                  <a:srgbClr val="FF0000"/>
                </a:solidFill>
                <a:latin typeface="Arial" panose="020B0604020202020204" pitchFamily="34" charset="0"/>
                <a:ea typeface="微软雅黑" panose="020B0503020204020204" pitchFamily="34" charset="-122"/>
              </a:rPr>
              <a:t>mAP</a:t>
            </a:r>
            <a:r>
              <a:rPr lang="zh-CN" altLang="en-US" sz="1600" dirty="0">
                <a:solidFill>
                  <a:srgbClr val="FF0000"/>
                </a:solidFill>
                <a:latin typeface="Arial" panose="020B0604020202020204" pitchFamily="34" charset="0"/>
                <a:ea typeface="微软雅黑" panose="020B0503020204020204" pitchFamily="34" charset="-122"/>
              </a:rPr>
              <a:t>的结果没有影响</a:t>
            </a:r>
            <a:r>
              <a:rPr lang="zh-CN" altLang="en-US" sz="1600" dirty="0">
                <a:latin typeface="Arial" panose="020B0604020202020204" pitchFamily="34" charset="0"/>
                <a:ea typeface="微软雅黑" panose="020B0503020204020204" pitchFamily="34" charset="-122"/>
              </a:rPr>
              <a:t>。而移除</a:t>
            </a:r>
            <a:r>
              <a:rPr lang="en-US" altLang="zh-CN" sz="1600" dirty="0">
                <a:latin typeface="Arial" panose="020B0604020202020204" pitchFamily="34" charset="0"/>
                <a:ea typeface="微软雅黑" panose="020B0503020204020204" pitchFamily="34" charset="-122"/>
              </a:rPr>
              <a:t>fc7</a:t>
            </a:r>
            <a:r>
              <a:rPr lang="zh-CN" altLang="en-US" sz="1600" dirty="0">
                <a:latin typeface="Arial" panose="020B0604020202020204" pitchFamily="34" charset="0"/>
                <a:ea typeface="微软雅黑" panose="020B0503020204020204" pitchFamily="34" charset="-122"/>
              </a:rPr>
              <a:t>就表示可以减少将近</a:t>
            </a:r>
            <a:r>
              <a:rPr lang="en-US" altLang="zh-CN" sz="1600" dirty="0">
                <a:latin typeface="Arial" panose="020B0604020202020204" pitchFamily="34" charset="0"/>
                <a:ea typeface="微软雅黑" panose="020B0503020204020204" pitchFamily="34" charset="-122"/>
              </a:rPr>
              <a:t>1800</a:t>
            </a:r>
            <a:r>
              <a:rPr lang="zh-CN" altLang="en-US" sz="1600" dirty="0">
                <a:latin typeface="Arial" panose="020B0604020202020204" pitchFamily="34" charset="0"/>
                <a:ea typeface="微软雅黑" panose="020B0503020204020204" pitchFamily="34" charset="-122"/>
              </a:rPr>
              <a:t>万个参数。</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作者进一步探究，更惊喜的是，</a:t>
            </a:r>
            <a:r>
              <a:rPr lang="zh-CN" altLang="en-US" sz="1600" dirty="0">
                <a:solidFill>
                  <a:srgbClr val="FF0000"/>
                </a:solidFill>
                <a:latin typeface="Arial" panose="020B0604020202020204" pitchFamily="34" charset="0"/>
                <a:ea typeface="微软雅黑" panose="020B0503020204020204" pitchFamily="34" charset="-122"/>
              </a:rPr>
              <a:t>同时移除</a:t>
            </a:r>
            <a:r>
              <a:rPr lang="en-US" altLang="zh-CN" sz="1600" dirty="0">
                <a:solidFill>
                  <a:srgbClr val="FF0000"/>
                </a:solidFill>
                <a:latin typeface="Arial" panose="020B0604020202020204" pitchFamily="34" charset="0"/>
                <a:ea typeface="微软雅黑" panose="020B0503020204020204" pitchFamily="34" charset="-122"/>
              </a:rPr>
              <a:t>fc6</a:t>
            </a:r>
            <a:r>
              <a:rPr lang="zh-CN" altLang="en-US" sz="1600" dirty="0">
                <a:solidFill>
                  <a:srgbClr val="FF0000"/>
                </a:solidFill>
                <a:latin typeface="Arial" panose="020B0604020202020204" pitchFamily="34" charset="0"/>
                <a:ea typeface="微软雅黑" panose="020B0503020204020204" pitchFamily="34" charset="-122"/>
              </a:rPr>
              <a:t>和</a:t>
            </a:r>
            <a:r>
              <a:rPr lang="en-US" altLang="zh-CN" sz="1600" dirty="0">
                <a:solidFill>
                  <a:srgbClr val="FF0000"/>
                </a:solidFill>
                <a:latin typeface="Arial" panose="020B0604020202020204" pitchFamily="34" charset="0"/>
                <a:ea typeface="微软雅黑" panose="020B0503020204020204" pitchFamily="34" charset="-122"/>
              </a:rPr>
              <a:t>fc7</a:t>
            </a:r>
            <a:r>
              <a:rPr lang="zh-CN" altLang="en-US" sz="1600" dirty="0">
                <a:solidFill>
                  <a:srgbClr val="FF0000"/>
                </a:solidFill>
                <a:latin typeface="Arial" panose="020B0604020202020204" pitchFamily="34" charset="0"/>
                <a:ea typeface="微软雅黑" panose="020B0503020204020204" pitchFamily="34" charset="-122"/>
              </a:rPr>
              <a:t>并没有多大的损失，甚至结果还要好上一点点</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综上所述：</a:t>
            </a:r>
            <a:r>
              <a:rPr lang="en-US" altLang="zh-CN" sz="1600" dirty="0">
                <a:solidFill>
                  <a:srgbClr val="FF0000"/>
                </a:solidFill>
                <a:latin typeface="Arial" panose="020B0604020202020204" pitchFamily="34" charset="0"/>
                <a:ea typeface="微软雅黑" panose="020B0503020204020204" pitchFamily="34" charset="-122"/>
              </a:rPr>
              <a:t>CNN</a:t>
            </a:r>
            <a:r>
              <a:rPr lang="zh-CN" altLang="en-US" sz="1600" dirty="0">
                <a:solidFill>
                  <a:srgbClr val="FF0000"/>
                </a:solidFill>
                <a:latin typeface="Arial" panose="020B0604020202020204" pitchFamily="34" charset="0"/>
                <a:ea typeface="微软雅黑" panose="020B0503020204020204" pitchFamily="34" charset="-122"/>
              </a:rPr>
              <a:t>最神奇的地方来自卷积层，不是全连接层。</a:t>
            </a:r>
            <a:endParaRPr lang="en-US" altLang="zh-CN" sz="1600" dirty="0">
              <a:solidFill>
                <a:srgbClr val="FF000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8880797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1402628"/>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框架简单：</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如果经过微调会怎么样？</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结果证明：</a:t>
            </a:r>
            <a:r>
              <a:rPr lang="zh-CN" altLang="en-US" sz="1600" dirty="0">
                <a:solidFill>
                  <a:srgbClr val="FF0000"/>
                </a:solidFill>
                <a:latin typeface="Arial" panose="020B0604020202020204" pitchFamily="34" charset="0"/>
                <a:ea typeface="微软雅黑" panose="020B0503020204020204" pitchFamily="34" charset="-122"/>
              </a:rPr>
              <a:t>微调后</a:t>
            </a:r>
            <a:r>
              <a:rPr lang="en-US" altLang="zh-CN" sz="1600" dirty="0">
                <a:solidFill>
                  <a:srgbClr val="FF0000"/>
                </a:solidFill>
                <a:latin typeface="Arial" panose="020B0604020202020204" pitchFamily="34" charset="0"/>
                <a:ea typeface="微软雅黑" panose="020B0503020204020204" pitchFamily="34" charset="-122"/>
              </a:rPr>
              <a:t>fc6</a:t>
            </a:r>
            <a:r>
              <a:rPr lang="zh-CN" altLang="en-US" sz="1600" dirty="0">
                <a:solidFill>
                  <a:srgbClr val="FF0000"/>
                </a:solidFill>
                <a:latin typeface="Arial" panose="020B0604020202020204" pitchFamily="34" charset="0"/>
                <a:ea typeface="微软雅黑" panose="020B0503020204020204" pitchFamily="34" charset="-122"/>
              </a:rPr>
              <a:t>和</a:t>
            </a:r>
            <a:r>
              <a:rPr lang="en-US" altLang="zh-CN" sz="1600" dirty="0">
                <a:solidFill>
                  <a:srgbClr val="FF0000"/>
                </a:solidFill>
                <a:latin typeface="Arial" panose="020B0604020202020204" pitchFamily="34" charset="0"/>
                <a:ea typeface="微软雅黑" panose="020B0503020204020204" pitchFamily="34" charset="-122"/>
              </a:rPr>
              <a:t>fc7</a:t>
            </a:r>
            <a:r>
              <a:rPr lang="zh-CN" altLang="en-US" sz="1600" dirty="0">
                <a:solidFill>
                  <a:srgbClr val="FF0000"/>
                </a:solidFill>
                <a:latin typeface="Arial" panose="020B0604020202020204" pitchFamily="34" charset="0"/>
                <a:ea typeface="微软雅黑" panose="020B0503020204020204" pitchFamily="34" charset="-122"/>
              </a:rPr>
              <a:t>提升的效果明显</a:t>
            </a:r>
            <a:r>
              <a:rPr lang="zh-CN" altLang="en-US" sz="1600" dirty="0">
                <a:latin typeface="Arial" panose="020B0604020202020204" pitchFamily="34" charset="0"/>
                <a:ea typeface="微软雅黑" panose="020B0503020204020204" pitchFamily="34" charset="-122"/>
              </a:rPr>
              <a:t>。</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7701260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2878224"/>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框架简单：</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综上所述：</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en-US" altLang="zh-CN" sz="1600" dirty="0">
                <a:latin typeface="Arial" panose="020B0604020202020204" pitchFamily="34" charset="0"/>
                <a:ea typeface="微软雅黑" panose="020B0503020204020204" pitchFamily="34" charset="-122"/>
              </a:rPr>
              <a:t>pool5</a:t>
            </a:r>
            <a:r>
              <a:rPr lang="zh-CN" altLang="en-US" sz="1600" dirty="0">
                <a:latin typeface="Arial" panose="020B0604020202020204" pitchFamily="34" charset="0"/>
                <a:ea typeface="微软雅黑" panose="020B0503020204020204" pitchFamily="34" charset="-122"/>
              </a:rPr>
              <a:t>从</a:t>
            </a:r>
            <a:r>
              <a:rPr lang="en-US" altLang="zh-CN" sz="1600" dirty="0">
                <a:latin typeface="Arial" panose="020B0604020202020204" pitchFamily="34" charset="0"/>
                <a:ea typeface="微软雅黑" panose="020B0503020204020204" pitchFamily="34" charset="-122"/>
              </a:rPr>
              <a:t>ImageNet</a:t>
            </a:r>
            <a:r>
              <a:rPr lang="zh-CN" altLang="en-US" sz="1600" dirty="0">
                <a:latin typeface="Arial" panose="020B0604020202020204" pitchFamily="34" charset="0"/>
                <a:ea typeface="微软雅黑" panose="020B0503020204020204" pitchFamily="34" charset="-122"/>
              </a:rPr>
              <a:t>训练集中学习到了物体识别的泛化能力，而能力的提升则是通过特定领域的微调。</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举个例子，神经网络在</a:t>
            </a:r>
            <a:r>
              <a:rPr lang="en-US" altLang="zh-CN" sz="1600" dirty="0">
                <a:latin typeface="Arial" panose="020B0604020202020204" pitchFamily="34" charset="0"/>
                <a:ea typeface="微软雅黑" panose="020B0503020204020204" pitchFamily="34" charset="-122"/>
              </a:rPr>
              <a:t>ImageNet</a:t>
            </a:r>
            <a:r>
              <a:rPr lang="zh-CN" altLang="en-US" sz="1600" dirty="0">
                <a:latin typeface="Arial" panose="020B0604020202020204" pitchFamily="34" charset="0"/>
                <a:ea typeface="微软雅黑" panose="020B0503020204020204" pitchFamily="34" charset="-122"/>
              </a:rPr>
              <a:t>数据集中学习到了</a:t>
            </a:r>
            <a:r>
              <a:rPr lang="en-US" altLang="zh-CN" sz="1600" dirty="0">
                <a:latin typeface="Arial" panose="020B0604020202020204" pitchFamily="34" charset="0"/>
                <a:ea typeface="微软雅黑" panose="020B0503020204020204" pitchFamily="34" charset="-122"/>
              </a:rPr>
              <a:t>100</a:t>
            </a:r>
            <a:r>
              <a:rPr lang="zh-CN" altLang="en-US" sz="1600" dirty="0">
                <a:latin typeface="Arial" panose="020B0604020202020204" pitchFamily="34" charset="0"/>
                <a:ea typeface="微软雅黑" panose="020B0503020204020204" pitchFamily="34" charset="-122"/>
              </a:rPr>
              <a:t>种猫的特征，而我们自己的数据集有两种猫，经过微调训练后，这个神经网络能更准确的识别这两种猫。</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1376025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0222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rPr>
              <a:t>R-CNN</a:t>
            </a:r>
            <a:r>
              <a:rPr lang="zh-CN" altLang="en-US" sz="2200" b="1" dirty="0">
                <a:solidFill>
                  <a:schemeClr val="accent1"/>
                </a:solidFill>
              </a:rPr>
              <a:t>论文讲解</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3" name="文本框 2">
            <a:extLst>
              <a:ext uri="{FF2B5EF4-FFF2-40B4-BE49-F238E27FC236}">
                <a16:creationId xmlns:a16="http://schemas.microsoft.com/office/drawing/2014/main" id="{F4C7AE3A-9733-DA21-A569-3A991D1E309A}"/>
              </a:ext>
            </a:extLst>
          </p:cNvPr>
          <p:cNvSpPr txBox="1"/>
          <p:nvPr/>
        </p:nvSpPr>
        <p:spPr>
          <a:xfrm>
            <a:off x="597310" y="855406"/>
            <a:ext cx="7750277" cy="3493777"/>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目标检测错误分析：</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论文作者采用了</a:t>
            </a:r>
            <a:r>
              <a:rPr lang="en-US" altLang="zh-CN" sz="1600" dirty="0" err="1">
                <a:latin typeface="Arial" panose="020B0604020202020204" pitchFamily="34" charset="0"/>
                <a:ea typeface="微软雅黑" panose="020B0503020204020204" pitchFamily="34" charset="-122"/>
              </a:rPr>
              <a:t>Hoiem</a:t>
            </a:r>
            <a:r>
              <a:rPr lang="zh-CN" altLang="en-US" sz="1600" dirty="0">
                <a:latin typeface="Arial" panose="020B0604020202020204" pitchFamily="34" charset="0"/>
                <a:ea typeface="微软雅黑" panose="020B0503020204020204" pitchFamily="34" charset="-122"/>
              </a:rPr>
              <a:t>提出的目标检测分析工具，能够直观的揭露出错误的模型，论文通过这个工具针对性的进行微调。</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2000" b="1" dirty="0">
                <a:latin typeface="Arial" panose="020B0604020202020204" pitchFamily="34" charset="0"/>
                <a:ea typeface="微软雅黑" panose="020B0503020204020204" pitchFamily="34" charset="-122"/>
              </a:rPr>
              <a:t>边界框回归：</a:t>
            </a:r>
            <a:endParaRPr lang="en-US" altLang="zh-CN" sz="2000" b="1" dirty="0">
              <a:latin typeface="Arial" panose="020B0604020202020204" pitchFamily="34" charset="0"/>
              <a:ea typeface="微软雅黑" panose="020B0503020204020204" pitchFamily="34" charset="-122"/>
            </a:endParaRPr>
          </a:p>
          <a:p>
            <a:pPr algn="just">
              <a:lnSpc>
                <a:spcPct val="200000"/>
              </a:lnSpc>
            </a:pPr>
            <a:r>
              <a:rPr lang="en-US" altLang="zh-CN" sz="1600" dirty="0" err="1">
                <a:latin typeface="Arial" panose="020B0604020202020204" pitchFamily="34" charset="0"/>
                <a:ea typeface="微软雅黑" panose="020B0503020204020204" pitchFamily="34" charset="-122"/>
              </a:rPr>
              <a:t>Bbox</a:t>
            </a:r>
            <a:r>
              <a:rPr lang="zh-CN" altLang="en-US" sz="1600" dirty="0">
                <a:latin typeface="Arial" panose="020B0604020202020204" pitchFamily="34" charset="0"/>
                <a:ea typeface="微软雅黑" panose="020B0503020204020204" pitchFamily="34" charset="-122"/>
              </a:rPr>
              <a:t>的值就是物理方框的位置，预测它是回归问题。</a:t>
            </a:r>
            <a:endParaRPr lang="en-US" altLang="zh-CN" sz="1600" dirty="0">
              <a:latin typeface="Arial" panose="020B0604020202020204" pitchFamily="34" charset="0"/>
              <a:ea typeface="微软雅黑" panose="020B0503020204020204" pitchFamily="34" charset="-122"/>
            </a:endParaRPr>
          </a:p>
          <a:p>
            <a:pPr algn="just">
              <a:lnSpc>
                <a:spcPct val="200000"/>
              </a:lnSpc>
            </a:pPr>
            <a:r>
              <a:rPr lang="zh-CN" altLang="en-US" sz="1600" dirty="0">
                <a:latin typeface="Arial" panose="020B0604020202020204" pitchFamily="34" charset="0"/>
                <a:ea typeface="微软雅黑" panose="020B0503020204020204" pitchFamily="34" charset="-122"/>
              </a:rPr>
              <a:t>受</a:t>
            </a:r>
            <a:r>
              <a:rPr lang="en-US" altLang="zh-CN" sz="1600" dirty="0">
                <a:latin typeface="Arial" panose="020B0604020202020204" pitchFamily="34" charset="0"/>
                <a:ea typeface="微软雅黑" panose="020B0503020204020204" pitchFamily="34" charset="-122"/>
              </a:rPr>
              <a:t>DPM</a:t>
            </a:r>
            <a:r>
              <a:rPr lang="zh-CN" altLang="en-US" sz="1600" dirty="0">
                <a:latin typeface="Arial" panose="020B0604020202020204" pitchFamily="34" charset="0"/>
                <a:ea typeface="微软雅黑" panose="020B0503020204020204" pitchFamily="34" charset="-122"/>
              </a:rPr>
              <a:t>算法启发，作者训练了一个线性的回归模型，这个模型能够针对区域中的</a:t>
            </a:r>
            <a:r>
              <a:rPr lang="en-US" altLang="zh-CN" sz="1600" dirty="0">
                <a:latin typeface="Arial" panose="020B0604020202020204" pitchFamily="34" charset="0"/>
                <a:ea typeface="微软雅黑" panose="020B0503020204020204" pitchFamily="34" charset="-122"/>
              </a:rPr>
              <a:t>pool5</a:t>
            </a:r>
            <a:r>
              <a:rPr lang="zh-CN" altLang="en-US" sz="1600" dirty="0">
                <a:latin typeface="Arial" panose="020B0604020202020204" pitchFamily="34" charset="0"/>
                <a:ea typeface="微软雅黑" panose="020B0503020204020204" pitchFamily="34" charset="-122"/>
              </a:rPr>
              <a:t>数据预测一个新的</a:t>
            </a:r>
            <a:r>
              <a:rPr lang="en-US" altLang="zh-CN" sz="1600" dirty="0">
                <a:latin typeface="Arial" panose="020B0604020202020204" pitchFamily="34" charset="0"/>
                <a:ea typeface="微软雅黑" panose="020B0503020204020204" pitchFamily="34" charset="-122"/>
              </a:rPr>
              <a:t>box</a:t>
            </a:r>
            <a:r>
              <a:rPr lang="zh-CN" altLang="en-US" sz="1600" dirty="0">
                <a:latin typeface="Arial" panose="020B0604020202020204" pitchFamily="34" charset="0"/>
                <a:ea typeface="微软雅黑" panose="020B0503020204020204" pitchFamily="34" charset="-122"/>
              </a:rPr>
              <a:t>位置。</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1195491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A000120140627A33KPBG</Template>
  <TotalTime>5020</TotalTime>
  <Words>9335</Words>
  <Application>Microsoft Office PowerPoint</Application>
  <PresentationFormat>全屏显示(16:9)</PresentationFormat>
  <Paragraphs>584</Paragraphs>
  <Slides>103</Slides>
  <Notes>103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19" baseType="lpstr">
      <vt:lpstr>-apple-system</vt:lpstr>
      <vt:lpstr>Arial Unicode MS</vt:lpstr>
      <vt:lpstr>Helvetica Neue</vt:lpstr>
      <vt:lpstr>pingfang SC</vt:lpstr>
      <vt:lpstr>system-ui</vt:lpstr>
      <vt:lpstr>Microsoft YaHei</vt:lpstr>
      <vt:lpstr>Microsoft YaHei</vt:lpstr>
      <vt:lpstr>幼圆</vt:lpstr>
      <vt:lpstr>Arial</vt:lpstr>
      <vt:lpstr>Arial Black</vt:lpstr>
      <vt:lpstr>Calibri</vt:lpstr>
      <vt:lpstr>Consolas</vt:lpstr>
      <vt:lpstr>Wingdings</vt:lpstr>
      <vt:lpstr>Wingdings 2</vt:lpstr>
      <vt:lpstr>第一PPT，www.1ppt.com</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蓝色实用开题报告</dc:title>
  <dc:creator>第一PPT</dc:creator>
  <cp:keywords>www.1ppt.com</cp:keywords>
  <dc:description>www.1ppt.com</dc:description>
  <cp:lastModifiedBy>ASUS</cp:lastModifiedBy>
  <cp:revision>858</cp:revision>
  <dcterms:created xsi:type="dcterms:W3CDTF">2014-06-03T07:56:00Z</dcterms:created>
  <dcterms:modified xsi:type="dcterms:W3CDTF">2022-10-20T12:52:54Z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2C3E59C84CA34E7B91C9C352B6AAD1BD</vt:lpwstr>
  </property>
  <property fmtid="{D5CDD505-2E9C-101B-9397-08002B2CF9AE}" pid="3" name="KSOProductBuildVer">
    <vt:lpwstr>2052-11.1.0.10650</vt:lpwstr>
  </property>
</Properties>
</file>